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300" r:id="rId5"/>
    <p:sldId id="259" r:id="rId6"/>
    <p:sldId id="260" r:id="rId7"/>
    <p:sldId id="263" r:id="rId8"/>
    <p:sldId id="301" r:id="rId9"/>
    <p:sldId id="302" r:id="rId10"/>
    <p:sldId id="303" r:id="rId11"/>
    <p:sldId id="261" r:id="rId12"/>
    <p:sldId id="308" r:id="rId13"/>
    <p:sldId id="264" r:id="rId14"/>
    <p:sldId id="262" r:id="rId15"/>
    <p:sldId id="307" r:id="rId16"/>
    <p:sldId id="306" r:id="rId17"/>
    <p:sldId id="265" r:id="rId18"/>
    <p:sldId id="304" r:id="rId19"/>
    <p:sldId id="305" r:id="rId20"/>
    <p:sldId id="270" r:id="rId21"/>
    <p:sldId id="266" r:id="rId22"/>
    <p:sldId id="267" r:id="rId23"/>
    <p:sldId id="268" r:id="rId24"/>
    <p:sldId id="269" r:id="rId25"/>
    <p:sldId id="271" r:id="rId26"/>
    <p:sldId id="272" r:id="rId27"/>
    <p:sldId id="273" r:id="rId28"/>
    <p:sldId id="274" r:id="rId29"/>
    <p:sldId id="276" r:id="rId30"/>
    <p:sldId id="275" r:id="rId31"/>
    <p:sldId id="277" r:id="rId32"/>
    <p:sldId id="278" r:id="rId33"/>
    <p:sldId id="279" r:id="rId34"/>
    <p:sldId id="281" r:id="rId35"/>
    <p:sldId id="280" r:id="rId36"/>
    <p:sldId id="282" r:id="rId37"/>
    <p:sldId id="283" r:id="rId38"/>
    <p:sldId id="284" r:id="rId39"/>
    <p:sldId id="285" r:id="rId40"/>
    <p:sldId id="286" r:id="rId41"/>
    <p:sldId id="287" r:id="rId42"/>
    <p:sldId id="288" r:id="rId43"/>
    <p:sldId id="290" r:id="rId44"/>
    <p:sldId id="289" r:id="rId45"/>
    <p:sldId id="294" r:id="rId46"/>
    <p:sldId id="291" r:id="rId47"/>
    <p:sldId id="292" r:id="rId48"/>
    <p:sldId id="293" r:id="rId49"/>
    <p:sldId id="295" r:id="rId50"/>
    <p:sldId id="296" r:id="rId51"/>
    <p:sldId id="297" r:id="rId52"/>
    <p:sldId id="298" r:id="rId53"/>
    <p:sldId id="29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18"/>
    <p:restoredTop sz="94645"/>
  </p:normalViewPr>
  <p:slideViewPr>
    <p:cSldViewPr snapToGrid="0">
      <p:cViewPr varScale="1">
        <p:scale>
          <a:sx n="148" d="100"/>
          <a:sy n="148" d="100"/>
        </p:scale>
        <p:origin x="8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6163-0637-738C-4122-23A668ED78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573A99-1956-99C1-0A14-E8BDC35125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DBD99A-ACCF-9A6A-A30E-0E89DC02DC0E}"/>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5" name="Footer Placeholder 4">
            <a:extLst>
              <a:ext uri="{FF2B5EF4-FFF2-40B4-BE49-F238E27FC236}">
                <a16:creationId xmlns:a16="http://schemas.microsoft.com/office/drawing/2014/main" id="{E26D5C76-78E1-7FAD-7C16-A62E0F587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8EDD4A-6E75-A5FE-036F-5E592A7C7CFA}"/>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3175628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FAFF9-CD49-CB8E-BB1E-DBE18ACC18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F68DB3-20B6-9D97-8E0A-E0DE39C24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A69F5-5ACB-F906-4AE4-F4601579A71C}"/>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5" name="Footer Placeholder 4">
            <a:extLst>
              <a:ext uri="{FF2B5EF4-FFF2-40B4-BE49-F238E27FC236}">
                <a16:creationId xmlns:a16="http://schemas.microsoft.com/office/drawing/2014/main" id="{C9667CEC-5C7C-0E33-BA13-A13B22FD9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387CA-C8BA-C6F6-44A2-02100EB90D1C}"/>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418233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9F5774-5C98-0DA8-F0A9-E9D79474B8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CBAF41-59EF-0CF0-12EE-D0D6FEEF12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6AE96-EAFC-6E3F-2527-EA72348ADB86}"/>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5" name="Footer Placeholder 4">
            <a:extLst>
              <a:ext uri="{FF2B5EF4-FFF2-40B4-BE49-F238E27FC236}">
                <a16:creationId xmlns:a16="http://schemas.microsoft.com/office/drawing/2014/main" id="{15C6DBCB-34A6-558E-0528-392784EF6E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7BAA02-527E-F025-D08E-4A6AD4FC04CF}"/>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1081256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17BB-5812-445F-401B-5F479C5D3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65552E-852C-6A4E-B4A2-DEE2E2F22E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8AFD8-1B92-062C-F6FA-11267F1BE024}"/>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5" name="Footer Placeholder 4">
            <a:extLst>
              <a:ext uri="{FF2B5EF4-FFF2-40B4-BE49-F238E27FC236}">
                <a16:creationId xmlns:a16="http://schemas.microsoft.com/office/drawing/2014/main" id="{98FDCA52-B0D3-122D-4A98-D4B935E272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188D3-61BA-FF1E-A0A4-3EA5AAB4985A}"/>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414100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AA26-7760-966A-25A7-B72013648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C541A2-0EAC-F521-8FEE-37AEFF02A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3303E9-96D1-13FD-7F19-FFFD9C352AA8}"/>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5" name="Footer Placeholder 4">
            <a:extLst>
              <a:ext uri="{FF2B5EF4-FFF2-40B4-BE49-F238E27FC236}">
                <a16:creationId xmlns:a16="http://schemas.microsoft.com/office/drawing/2014/main" id="{8AB52E01-A2E6-C4DF-626A-3A5CE18B1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4FA5D-4091-CFF8-1AB5-2D9201530698}"/>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423047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4C363-0E81-72B3-E8B2-F10E23CB1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C77158-7D29-B42E-318C-06D947D96D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F40623-F7BF-38ED-5826-B2F53C11A3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32B58C-5FAF-10D0-0473-25D5B9EE6A3F}"/>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6" name="Footer Placeholder 5">
            <a:extLst>
              <a:ext uri="{FF2B5EF4-FFF2-40B4-BE49-F238E27FC236}">
                <a16:creationId xmlns:a16="http://schemas.microsoft.com/office/drawing/2014/main" id="{2783B5A4-ABAC-4B92-B6B5-E1EED355F0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CF639-2FFF-12EC-C3FB-760071B87467}"/>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4123461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A6D2-7557-FB65-0969-BFF3FFC138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68A8DD-2204-E2A1-BBC4-59C8CE6D74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FAEAA2-E903-9ACF-C8C4-3FD96CDD7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D1DFF3-384D-A1EE-EC90-E40174853C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DBA491-DA29-94C7-5ABA-4A4AAD034C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279C77-9414-713D-80C4-D9460E8AAE69}"/>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8" name="Footer Placeholder 7">
            <a:extLst>
              <a:ext uri="{FF2B5EF4-FFF2-40B4-BE49-F238E27FC236}">
                <a16:creationId xmlns:a16="http://schemas.microsoft.com/office/drawing/2014/main" id="{3E6A34F7-903F-D1A2-EAC3-38C266C069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521E10-D7D7-01C9-10B5-18A0C8B2EC66}"/>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2148186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6A57-6C49-B7D9-9132-1DD5E64DDF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9E812A-95CC-3CDF-6D33-D09D157CB7EE}"/>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4" name="Footer Placeholder 3">
            <a:extLst>
              <a:ext uri="{FF2B5EF4-FFF2-40B4-BE49-F238E27FC236}">
                <a16:creationId xmlns:a16="http://schemas.microsoft.com/office/drawing/2014/main" id="{6EA3050E-05A8-1629-7733-C9CDF7E2E8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128E79-0B30-BDEC-307F-FFF49AC625A8}"/>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591665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B404B2-AC58-E674-5164-912B9BB3FCBE}"/>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3" name="Footer Placeholder 2">
            <a:extLst>
              <a:ext uri="{FF2B5EF4-FFF2-40B4-BE49-F238E27FC236}">
                <a16:creationId xmlns:a16="http://schemas.microsoft.com/office/drawing/2014/main" id="{FB033B68-0186-F545-3776-819EC235F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C64916-C033-0F19-D44A-FB9C88DB6652}"/>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1032357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C973-4C25-B370-9259-49B650CAF3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1F062F-8B98-A25B-711F-B172345E0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4DF8AC-2E78-AD49-6F12-82BCB878D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67917-7FF0-8B97-DA96-6223B65E3D35}"/>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6" name="Footer Placeholder 5">
            <a:extLst>
              <a:ext uri="{FF2B5EF4-FFF2-40B4-BE49-F238E27FC236}">
                <a16:creationId xmlns:a16="http://schemas.microsoft.com/office/drawing/2014/main" id="{35FD9048-E5F2-3032-FE17-573EC07B3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75582B-B228-31A9-6D13-89569BECAABA}"/>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61594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AEE2B-D3F7-191D-CBED-94842DE8C8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6D505D-3E9C-25BA-C024-744E66CAE7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706495-8858-4F70-9730-98A1728A9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0E65-B7D5-142F-1C51-C6CCBCEB7B80}"/>
              </a:ext>
            </a:extLst>
          </p:cNvPr>
          <p:cNvSpPr>
            <a:spLocks noGrp="1"/>
          </p:cNvSpPr>
          <p:nvPr>
            <p:ph type="dt" sz="half" idx="10"/>
          </p:nvPr>
        </p:nvSpPr>
        <p:spPr/>
        <p:txBody>
          <a:bodyPr/>
          <a:lstStyle/>
          <a:p>
            <a:fld id="{8A08F286-D0D1-404A-B5DA-F98BBCF1F0F2}" type="datetimeFigureOut">
              <a:rPr lang="en-US" smtClean="0"/>
              <a:t>1/14/25</a:t>
            </a:fld>
            <a:endParaRPr lang="en-US"/>
          </a:p>
        </p:txBody>
      </p:sp>
      <p:sp>
        <p:nvSpPr>
          <p:cNvPr id="6" name="Footer Placeholder 5">
            <a:extLst>
              <a:ext uri="{FF2B5EF4-FFF2-40B4-BE49-F238E27FC236}">
                <a16:creationId xmlns:a16="http://schemas.microsoft.com/office/drawing/2014/main" id="{9822F814-54A7-EC46-A474-9D3A1BC457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EF3CB-EC6D-B871-8A0C-9198B549B434}"/>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393343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0C8EA3-FD67-4BEE-977F-4A2A6E1D2A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26A8DB-5273-80F1-1C80-B421882D8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81073E-4650-2387-FC7B-6FCEB0DC4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8F286-D0D1-404A-B5DA-F98BBCF1F0F2}" type="datetimeFigureOut">
              <a:rPr lang="en-US" smtClean="0"/>
              <a:t>1/14/25</a:t>
            </a:fld>
            <a:endParaRPr lang="en-US"/>
          </a:p>
        </p:txBody>
      </p:sp>
      <p:sp>
        <p:nvSpPr>
          <p:cNvPr id="5" name="Footer Placeholder 4">
            <a:extLst>
              <a:ext uri="{FF2B5EF4-FFF2-40B4-BE49-F238E27FC236}">
                <a16:creationId xmlns:a16="http://schemas.microsoft.com/office/drawing/2014/main" id="{CA343B52-9777-4640-7AC0-9A9253D4A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00665-2CD2-3310-3E8F-AFA748602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01903-6187-4548-90C0-34F828DFB3D7}" type="slidenum">
              <a:rPr lang="en-US" smtClean="0"/>
              <a:t>‹#›</a:t>
            </a:fld>
            <a:endParaRPr lang="en-US"/>
          </a:p>
        </p:txBody>
      </p:sp>
    </p:spTree>
    <p:extLst>
      <p:ext uri="{BB962C8B-B14F-4D97-AF65-F5344CB8AC3E}">
        <p14:creationId xmlns:p14="http://schemas.microsoft.com/office/powerpoint/2010/main" val="3968932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towardsdatascience.com/the-why-and-the-how-of-deep-metric-learning-e70e16e199c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Oliver_Selfridge" TargetMode="External"/><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hyperlink" Target="https://en.wikipedia.org/wiki/Pandemonium_architecture#/media/File:Original_pande2.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researchgate.net/figure/Evolution-of-the-GANs-from-year-2014-to-2019_fig3_352096439"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evelopers.google.com/machine-learning/gan/gan_structure" TargetMode="Externa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velopers.google.com/machine-learning/gan/gan_structure"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researchgate.net/figure/years-of-GAN-progress-on-face-generation-20147-201510-201611-201712-201813_fig2_341699736"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www.jneurosci.org/content/25/10/2518#:~:text=Table%201.&amp;text=Although%20the%20proportion%20of%20NeuN,type%20in%20the%20rat%20brain." TargetMode="External"/><Relationship Id="rId3" Type="http://schemas.openxmlformats.org/officeDocument/2006/relationships/image" Target="../media/image11.png"/><Relationship Id="rId7" Type="http://schemas.openxmlformats.org/officeDocument/2006/relationships/hyperlink" Target="https://www.livescience.com/52453-rat-brain-reconstructed-in-computer.html#:~:text=Scientists%20have%20digitally%20recreated%20a%20slice%20of,207%20different%20types%2C%20with%2037%20million%20connections.&amp;text=They%20created%20connections%2C%20or%20synapses%2C%20wherever%20these,Michael%20Reimann%2C%20a%20neuroinformatics%20researcher%20at%20EPFL." TargetMode="External"/><Relationship Id="rId2" Type="http://schemas.openxmlformats.org/officeDocument/2006/relationships/hyperlink" Target="https://pub.towardsai.net/how-do-8-smaller-models-in-gpt4-work-7335ccdfcf05" TargetMode="External"/><Relationship Id="rId1" Type="http://schemas.openxmlformats.org/officeDocument/2006/relationships/slideLayout" Target="../slideLayouts/slideLayout7.xml"/><Relationship Id="rId6" Type="http://schemas.openxmlformats.org/officeDocument/2006/relationships/hyperlink" Target="https://pubmed.ncbi.nlm.nih.gov/2181205/" TargetMode="External"/><Relationship Id="rId5" Type="http://schemas.openxmlformats.org/officeDocument/2006/relationships/hyperlink" Target="https://www.wesa.fm/2023-03-09/the-first-wiring-map-of-an-insects-brain-hints-at-incredible-complexity" TargetMode="External"/><Relationship Id="rId10" Type="http://schemas.openxmlformats.org/officeDocument/2006/relationships/hyperlink" Target="https://www.nature.com/scitable/blog/brain-metrics/are_there_really_as_many/#:~:text=Approximately%2086%20billion%20neurons%20in,there%20are%2086%20billion%20neurons?" TargetMode="External"/><Relationship Id="rId4" Type="http://schemas.openxmlformats.org/officeDocument/2006/relationships/image" Target="../media/image12.png"/><Relationship Id="rId9" Type="http://schemas.openxmlformats.org/officeDocument/2006/relationships/hyperlink" Target="https://medicine.yale.edu/lab/colon-ramos/overview/#:~:text=The%20human%20brain%20consists%20of,and%20assemble%20into%20functional%20circuit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aiindex.stanford.edu/report/"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research.google/blog/characterizing-emergent-phenomena-in-large-language-models/" TargetMode="Externa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hyperlink" Target="https://levelup.gitconnected.com/why-is-chatgpt-so-awesome-new-capabilities-emerge-when-the-language-model-is-large-enough-f25b3ab33439" TargetMode="Externa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epoch.ai/blog/compute-trends"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log.heim.xyz/training-compute-thresholds/"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commons.wikimedia.org/wiki/File:Estimated_training_cost_of_some_AI_models_-_2024_AI_index.jpg"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digikey.ro/ro/blog/tech-community-gets-behind-chips-act"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ms.codes/blogs/computer-hardware/data-center-cpu-market-share" TargetMode="External"/><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ot-analytics.com/leading-generative-ai-compani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47BD-AE68-B52B-2B1F-56CBC8C1B300}"/>
              </a:ext>
            </a:extLst>
          </p:cNvPr>
          <p:cNvSpPr>
            <a:spLocks noGrp="1"/>
          </p:cNvSpPr>
          <p:nvPr>
            <p:ph type="ctrTitle"/>
          </p:nvPr>
        </p:nvSpPr>
        <p:spPr/>
        <p:txBody>
          <a:bodyPr/>
          <a:lstStyle/>
          <a:p>
            <a:r>
              <a:rPr lang="en-US" dirty="0" err="1"/>
              <a:t>GenAI</a:t>
            </a:r>
            <a:r>
              <a:rPr lang="en-US" dirty="0"/>
              <a:t> Industry Dynamics</a:t>
            </a:r>
          </a:p>
        </p:txBody>
      </p:sp>
      <p:sp>
        <p:nvSpPr>
          <p:cNvPr id="3" name="Subtitle 2">
            <a:extLst>
              <a:ext uri="{FF2B5EF4-FFF2-40B4-BE49-F238E27FC236}">
                <a16:creationId xmlns:a16="http://schemas.microsoft.com/office/drawing/2014/main" id="{4A5E766E-38E6-A84B-93B4-D6E2697EF6C9}"/>
              </a:ext>
            </a:extLst>
          </p:cNvPr>
          <p:cNvSpPr>
            <a:spLocks noGrp="1"/>
          </p:cNvSpPr>
          <p:nvPr>
            <p:ph type="subTitle" idx="1"/>
          </p:nvPr>
        </p:nvSpPr>
        <p:spPr/>
        <p:txBody>
          <a:bodyPr/>
          <a:lstStyle/>
          <a:p>
            <a:r>
              <a:rPr lang="en-US" dirty="0"/>
              <a:t>Ted Kwartler</a:t>
            </a:r>
          </a:p>
        </p:txBody>
      </p:sp>
    </p:spTree>
    <p:extLst>
      <p:ext uri="{BB962C8B-B14F-4D97-AF65-F5344CB8AC3E}">
        <p14:creationId xmlns:p14="http://schemas.microsoft.com/office/powerpoint/2010/main" val="299103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4AAA7F-1448-0E5F-4330-10C1E23CBB64}"/>
              </a:ext>
            </a:extLst>
          </p:cNvPr>
          <p:cNvSpPr/>
          <p:nvPr/>
        </p:nvSpPr>
        <p:spPr>
          <a:xfrm>
            <a:off x="6021237" y="1863306"/>
            <a:ext cx="3804249" cy="4744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Unsupervised model with clusters inside</a:t>
            </a:r>
          </a:p>
        </p:txBody>
      </p:sp>
      <p:sp>
        <p:nvSpPr>
          <p:cNvPr id="3" name="Rectangle 2">
            <a:extLst>
              <a:ext uri="{FF2B5EF4-FFF2-40B4-BE49-F238E27FC236}">
                <a16:creationId xmlns:a16="http://schemas.microsoft.com/office/drawing/2014/main" id="{684482C1-8B2B-C0B6-400B-BCC4242F2BFC}"/>
              </a:ext>
            </a:extLst>
          </p:cNvPr>
          <p:cNvSpPr/>
          <p:nvPr/>
        </p:nvSpPr>
        <p:spPr>
          <a:xfrm>
            <a:off x="2329132" y="1915866"/>
            <a:ext cx="2424023"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Object icon</a:t>
            </a:r>
          </a:p>
        </p:txBody>
      </p:sp>
      <p:sp>
        <p:nvSpPr>
          <p:cNvPr id="4" name="TextBox 3">
            <a:extLst>
              <a:ext uri="{FF2B5EF4-FFF2-40B4-BE49-F238E27FC236}">
                <a16:creationId xmlns:a16="http://schemas.microsoft.com/office/drawing/2014/main" id="{28311DC8-D68B-D0B1-5F0B-7A41C756CA72}"/>
              </a:ext>
            </a:extLst>
          </p:cNvPr>
          <p:cNvSpPr txBox="1"/>
          <p:nvPr/>
        </p:nvSpPr>
        <p:spPr>
          <a:xfrm>
            <a:off x="334787" y="243560"/>
            <a:ext cx="2907847" cy="369332"/>
          </a:xfrm>
          <a:prstGeom prst="rect">
            <a:avLst/>
          </a:prstGeom>
          <a:noFill/>
        </p:spPr>
        <p:txBody>
          <a:bodyPr wrap="none" rtlCol="0">
            <a:spAutoFit/>
          </a:bodyPr>
          <a:lstStyle/>
          <a:p>
            <a:r>
              <a:rPr lang="en-US" dirty="0"/>
              <a:t>What are the model objects?</a:t>
            </a:r>
          </a:p>
        </p:txBody>
      </p:sp>
      <p:sp>
        <p:nvSpPr>
          <p:cNvPr id="5" name="TextBox 4">
            <a:extLst>
              <a:ext uri="{FF2B5EF4-FFF2-40B4-BE49-F238E27FC236}">
                <a16:creationId xmlns:a16="http://schemas.microsoft.com/office/drawing/2014/main" id="{631097C4-99EC-625A-21EE-3B7DC527945A}"/>
              </a:ext>
            </a:extLst>
          </p:cNvPr>
          <p:cNvSpPr txBox="1"/>
          <p:nvPr/>
        </p:nvSpPr>
        <p:spPr>
          <a:xfrm>
            <a:off x="3061580" y="2708694"/>
            <a:ext cx="5919313" cy="369332"/>
          </a:xfrm>
          <a:prstGeom prst="rect">
            <a:avLst/>
          </a:prstGeom>
          <a:noFill/>
        </p:spPr>
        <p:txBody>
          <a:bodyPr wrap="none" rtlCol="0">
            <a:spAutoFit/>
          </a:bodyPr>
          <a:lstStyle/>
          <a:p>
            <a:r>
              <a:rPr lang="en-US" dirty="0"/>
              <a:t>Both have learned characteristics of the data it was provided.</a:t>
            </a:r>
          </a:p>
        </p:txBody>
      </p:sp>
      <p:sp>
        <p:nvSpPr>
          <p:cNvPr id="6" name="TextBox 5">
            <a:extLst>
              <a:ext uri="{FF2B5EF4-FFF2-40B4-BE49-F238E27FC236}">
                <a16:creationId xmlns:a16="http://schemas.microsoft.com/office/drawing/2014/main" id="{E5A80535-16FB-6E1B-395D-9B1983A51DC6}"/>
              </a:ext>
            </a:extLst>
          </p:cNvPr>
          <p:cNvSpPr txBox="1"/>
          <p:nvPr/>
        </p:nvSpPr>
        <p:spPr>
          <a:xfrm>
            <a:off x="2329132" y="3779975"/>
            <a:ext cx="2286000" cy="1200329"/>
          </a:xfrm>
          <a:prstGeom prst="rect">
            <a:avLst/>
          </a:prstGeom>
          <a:noFill/>
        </p:spPr>
        <p:txBody>
          <a:bodyPr wrap="square" rtlCol="0">
            <a:spAutoFit/>
          </a:bodyPr>
          <a:lstStyle/>
          <a:p>
            <a:r>
              <a:rPr lang="en-US" dirty="0"/>
              <a:t>Often called weights or betas that describe the patterns in the data</a:t>
            </a:r>
          </a:p>
        </p:txBody>
      </p:sp>
      <p:sp>
        <p:nvSpPr>
          <p:cNvPr id="7" name="TextBox 6">
            <a:extLst>
              <a:ext uri="{FF2B5EF4-FFF2-40B4-BE49-F238E27FC236}">
                <a16:creationId xmlns:a16="http://schemas.microsoft.com/office/drawing/2014/main" id="{4D896AFC-C7B2-578E-DC8F-BDCAFED4C36E}"/>
              </a:ext>
            </a:extLst>
          </p:cNvPr>
          <p:cNvSpPr txBox="1"/>
          <p:nvPr/>
        </p:nvSpPr>
        <p:spPr>
          <a:xfrm>
            <a:off x="6780361" y="3716715"/>
            <a:ext cx="2286000" cy="1200329"/>
          </a:xfrm>
          <a:prstGeom prst="rect">
            <a:avLst/>
          </a:prstGeom>
          <a:noFill/>
        </p:spPr>
        <p:txBody>
          <a:bodyPr wrap="square" rtlCol="0">
            <a:spAutoFit/>
          </a:bodyPr>
          <a:lstStyle/>
          <a:p>
            <a:r>
              <a:rPr lang="en-US" dirty="0"/>
              <a:t>Parameters that control the learning process or define the structure of the data</a:t>
            </a:r>
          </a:p>
        </p:txBody>
      </p:sp>
    </p:spTree>
    <p:extLst>
      <p:ext uri="{BB962C8B-B14F-4D97-AF65-F5344CB8AC3E}">
        <p14:creationId xmlns:p14="http://schemas.microsoft.com/office/powerpoint/2010/main" val="282987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3B739C-177F-E2B3-F0D3-5458EF96417A}"/>
              </a:ext>
            </a:extLst>
          </p:cNvPr>
          <p:cNvSpPr txBox="1"/>
          <p:nvPr/>
        </p:nvSpPr>
        <p:spPr>
          <a:xfrm>
            <a:off x="354713" y="466522"/>
            <a:ext cx="10870605" cy="369332"/>
          </a:xfrm>
          <a:prstGeom prst="rect">
            <a:avLst/>
          </a:prstGeom>
          <a:noFill/>
        </p:spPr>
        <p:txBody>
          <a:bodyPr wrap="none" rtlCol="0">
            <a:spAutoFit/>
          </a:bodyPr>
          <a:lstStyle/>
          <a:p>
            <a:r>
              <a:rPr lang="en-US" dirty="0"/>
              <a:t>Generative AI is fancy supervised learning, using self-supervised learning.  This is fundamental to all </a:t>
            </a:r>
            <a:r>
              <a:rPr lang="en-US" dirty="0" err="1"/>
              <a:t>genAI</a:t>
            </a:r>
            <a:r>
              <a:rPr lang="en-US" dirty="0"/>
              <a:t> models. </a:t>
            </a:r>
          </a:p>
        </p:txBody>
      </p:sp>
      <p:sp>
        <p:nvSpPr>
          <p:cNvPr id="4" name="TextBox 3">
            <a:extLst>
              <a:ext uri="{FF2B5EF4-FFF2-40B4-BE49-F238E27FC236}">
                <a16:creationId xmlns:a16="http://schemas.microsoft.com/office/drawing/2014/main" id="{242FF95F-E368-1744-2112-2BD45F7053B4}"/>
              </a:ext>
            </a:extLst>
          </p:cNvPr>
          <p:cNvSpPr txBox="1"/>
          <p:nvPr/>
        </p:nvSpPr>
        <p:spPr>
          <a:xfrm>
            <a:off x="1360714" y="1578429"/>
            <a:ext cx="2408801" cy="369332"/>
          </a:xfrm>
          <a:prstGeom prst="rect">
            <a:avLst/>
          </a:prstGeom>
          <a:noFill/>
        </p:spPr>
        <p:txBody>
          <a:bodyPr wrap="none" rtlCol="0">
            <a:spAutoFit/>
          </a:bodyPr>
          <a:lstStyle/>
          <a:p>
            <a:r>
              <a:rPr lang="en-US" dirty="0"/>
              <a:t>The dog chased the cat.</a:t>
            </a:r>
          </a:p>
        </p:txBody>
      </p:sp>
      <p:sp>
        <p:nvSpPr>
          <p:cNvPr id="5" name="TextBox 4">
            <a:extLst>
              <a:ext uri="{FF2B5EF4-FFF2-40B4-BE49-F238E27FC236}">
                <a16:creationId xmlns:a16="http://schemas.microsoft.com/office/drawing/2014/main" id="{63E81825-18B7-C2E5-D898-E60A39A80BF7}"/>
              </a:ext>
            </a:extLst>
          </p:cNvPr>
          <p:cNvSpPr txBox="1"/>
          <p:nvPr/>
        </p:nvSpPr>
        <p:spPr>
          <a:xfrm>
            <a:off x="791371" y="3721458"/>
            <a:ext cx="2473754" cy="369332"/>
          </a:xfrm>
          <a:prstGeom prst="rect">
            <a:avLst/>
          </a:prstGeom>
          <a:noFill/>
        </p:spPr>
        <p:txBody>
          <a:bodyPr wrap="none" rtlCol="0">
            <a:spAutoFit/>
          </a:bodyPr>
          <a:lstStyle/>
          <a:p>
            <a:r>
              <a:rPr lang="en-US" dirty="0"/>
              <a:t>The dog chased the ___.</a:t>
            </a:r>
          </a:p>
        </p:txBody>
      </p:sp>
      <p:sp>
        <p:nvSpPr>
          <p:cNvPr id="6" name="TextBox 5">
            <a:extLst>
              <a:ext uri="{FF2B5EF4-FFF2-40B4-BE49-F238E27FC236}">
                <a16:creationId xmlns:a16="http://schemas.microsoft.com/office/drawing/2014/main" id="{35C13AC8-7844-4794-01AC-54CC9818846C}"/>
              </a:ext>
            </a:extLst>
          </p:cNvPr>
          <p:cNvSpPr txBox="1"/>
          <p:nvPr/>
        </p:nvSpPr>
        <p:spPr>
          <a:xfrm>
            <a:off x="791370" y="4396763"/>
            <a:ext cx="2097818" cy="369332"/>
          </a:xfrm>
          <a:prstGeom prst="rect">
            <a:avLst/>
          </a:prstGeom>
          <a:noFill/>
        </p:spPr>
        <p:txBody>
          <a:bodyPr wrap="none" rtlCol="0">
            <a:spAutoFit/>
          </a:bodyPr>
          <a:lstStyle/>
          <a:p>
            <a:r>
              <a:rPr lang="en-US" dirty="0"/>
              <a:t>The dog ___ the cat.</a:t>
            </a:r>
          </a:p>
        </p:txBody>
      </p:sp>
      <p:sp>
        <p:nvSpPr>
          <p:cNvPr id="7" name="TextBox 6">
            <a:extLst>
              <a:ext uri="{FF2B5EF4-FFF2-40B4-BE49-F238E27FC236}">
                <a16:creationId xmlns:a16="http://schemas.microsoft.com/office/drawing/2014/main" id="{06B7CFA3-8D6C-831F-8F36-F1752E815F9E}"/>
              </a:ext>
            </a:extLst>
          </p:cNvPr>
          <p:cNvSpPr txBox="1"/>
          <p:nvPr/>
        </p:nvSpPr>
        <p:spPr>
          <a:xfrm>
            <a:off x="791369" y="5018031"/>
            <a:ext cx="2402389" cy="369332"/>
          </a:xfrm>
          <a:prstGeom prst="rect">
            <a:avLst/>
          </a:prstGeom>
          <a:noFill/>
        </p:spPr>
        <p:txBody>
          <a:bodyPr wrap="none" rtlCol="0">
            <a:spAutoFit/>
          </a:bodyPr>
          <a:lstStyle/>
          <a:p>
            <a:r>
              <a:rPr lang="en-US" dirty="0"/>
              <a:t>The ___ chased the cat.</a:t>
            </a:r>
          </a:p>
        </p:txBody>
      </p:sp>
      <p:sp>
        <p:nvSpPr>
          <p:cNvPr id="8" name="TextBox 7">
            <a:extLst>
              <a:ext uri="{FF2B5EF4-FFF2-40B4-BE49-F238E27FC236}">
                <a16:creationId xmlns:a16="http://schemas.microsoft.com/office/drawing/2014/main" id="{5C10CC21-1815-CD14-BC94-8BBA90580B83}"/>
              </a:ext>
            </a:extLst>
          </p:cNvPr>
          <p:cNvSpPr txBox="1"/>
          <p:nvPr/>
        </p:nvSpPr>
        <p:spPr>
          <a:xfrm>
            <a:off x="3926457" y="3215272"/>
            <a:ext cx="856325" cy="369332"/>
          </a:xfrm>
          <a:prstGeom prst="rect">
            <a:avLst/>
          </a:prstGeom>
          <a:noFill/>
        </p:spPr>
        <p:txBody>
          <a:bodyPr wrap="none" rtlCol="0">
            <a:spAutoFit/>
          </a:bodyPr>
          <a:lstStyle/>
          <a:p>
            <a:r>
              <a:rPr lang="en-US" dirty="0"/>
              <a:t>Output</a:t>
            </a:r>
          </a:p>
        </p:txBody>
      </p:sp>
      <p:sp>
        <p:nvSpPr>
          <p:cNvPr id="9" name="TextBox 8">
            <a:extLst>
              <a:ext uri="{FF2B5EF4-FFF2-40B4-BE49-F238E27FC236}">
                <a16:creationId xmlns:a16="http://schemas.microsoft.com/office/drawing/2014/main" id="{D3933ACE-A136-7AB4-260F-CC861145F7B4}"/>
              </a:ext>
            </a:extLst>
          </p:cNvPr>
          <p:cNvSpPr txBox="1"/>
          <p:nvPr/>
        </p:nvSpPr>
        <p:spPr>
          <a:xfrm>
            <a:off x="4067055" y="3721458"/>
            <a:ext cx="465961" cy="369332"/>
          </a:xfrm>
          <a:prstGeom prst="rect">
            <a:avLst/>
          </a:prstGeom>
          <a:noFill/>
        </p:spPr>
        <p:txBody>
          <a:bodyPr wrap="square" rtlCol="0">
            <a:spAutoFit/>
          </a:bodyPr>
          <a:lstStyle/>
          <a:p>
            <a:r>
              <a:rPr lang="en-US" dirty="0"/>
              <a:t>cat</a:t>
            </a:r>
          </a:p>
        </p:txBody>
      </p:sp>
      <p:sp>
        <p:nvSpPr>
          <p:cNvPr id="10" name="TextBox 9">
            <a:extLst>
              <a:ext uri="{FF2B5EF4-FFF2-40B4-BE49-F238E27FC236}">
                <a16:creationId xmlns:a16="http://schemas.microsoft.com/office/drawing/2014/main" id="{4DBF538B-2E5B-5C18-9E02-23F5D4B6C7B4}"/>
              </a:ext>
            </a:extLst>
          </p:cNvPr>
          <p:cNvSpPr txBox="1"/>
          <p:nvPr/>
        </p:nvSpPr>
        <p:spPr>
          <a:xfrm>
            <a:off x="3926457" y="4337317"/>
            <a:ext cx="841897" cy="369332"/>
          </a:xfrm>
          <a:prstGeom prst="rect">
            <a:avLst/>
          </a:prstGeom>
          <a:noFill/>
        </p:spPr>
        <p:txBody>
          <a:bodyPr wrap="square" rtlCol="0">
            <a:spAutoFit/>
          </a:bodyPr>
          <a:lstStyle/>
          <a:p>
            <a:r>
              <a:rPr lang="en-US" dirty="0"/>
              <a:t>chased</a:t>
            </a:r>
          </a:p>
        </p:txBody>
      </p:sp>
      <p:sp>
        <p:nvSpPr>
          <p:cNvPr id="11" name="TextBox 10">
            <a:extLst>
              <a:ext uri="{FF2B5EF4-FFF2-40B4-BE49-F238E27FC236}">
                <a16:creationId xmlns:a16="http://schemas.microsoft.com/office/drawing/2014/main" id="{D44F164D-5823-36D9-210B-BBAE3B704491}"/>
              </a:ext>
            </a:extLst>
          </p:cNvPr>
          <p:cNvSpPr txBox="1"/>
          <p:nvPr/>
        </p:nvSpPr>
        <p:spPr>
          <a:xfrm>
            <a:off x="4031371" y="4967047"/>
            <a:ext cx="537327" cy="369332"/>
          </a:xfrm>
          <a:prstGeom prst="rect">
            <a:avLst/>
          </a:prstGeom>
          <a:noFill/>
        </p:spPr>
        <p:txBody>
          <a:bodyPr wrap="square" rtlCol="0">
            <a:spAutoFit/>
          </a:bodyPr>
          <a:lstStyle/>
          <a:p>
            <a:r>
              <a:rPr lang="en-US" dirty="0"/>
              <a:t>dog</a:t>
            </a:r>
          </a:p>
        </p:txBody>
      </p:sp>
      <p:sp>
        <p:nvSpPr>
          <p:cNvPr id="12" name="TextBox 11">
            <a:extLst>
              <a:ext uri="{FF2B5EF4-FFF2-40B4-BE49-F238E27FC236}">
                <a16:creationId xmlns:a16="http://schemas.microsoft.com/office/drawing/2014/main" id="{437BA34F-C7A1-50AE-146D-06A938E41F62}"/>
              </a:ext>
            </a:extLst>
          </p:cNvPr>
          <p:cNvSpPr txBox="1"/>
          <p:nvPr/>
        </p:nvSpPr>
        <p:spPr>
          <a:xfrm>
            <a:off x="932519" y="2551836"/>
            <a:ext cx="2426370" cy="369332"/>
          </a:xfrm>
          <a:prstGeom prst="rect">
            <a:avLst/>
          </a:prstGeom>
          <a:noFill/>
        </p:spPr>
        <p:txBody>
          <a:bodyPr wrap="none" rtlCol="0">
            <a:spAutoFit/>
          </a:bodyPr>
          <a:lstStyle/>
          <a:p>
            <a:r>
              <a:rPr lang="en-US" u="sng" dirty="0"/>
              <a:t>Self-supervised learning</a:t>
            </a:r>
          </a:p>
        </p:txBody>
      </p:sp>
      <p:sp>
        <p:nvSpPr>
          <p:cNvPr id="13" name="TextBox 12">
            <a:extLst>
              <a:ext uri="{FF2B5EF4-FFF2-40B4-BE49-F238E27FC236}">
                <a16:creationId xmlns:a16="http://schemas.microsoft.com/office/drawing/2014/main" id="{5B6180D3-1387-5D36-8580-A1D52E4A97CC}"/>
              </a:ext>
            </a:extLst>
          </p:cNvPr>
          <p:cNvSpPr txBox="1"/>
          <p:nvPr/>
        </p:nvSpPr>
        <p:spPr>
          <a:xfrm>
            <a:off x="8322273" y="3598653"/>
            <a:ext cx="1452834" cy="1477328"/>
          </a:xfrm>
          <a:prstGeom prst="rect">
            <a:avLst/>
          </a:prstGeom>
          <a:noFill/>
        </p:spPr>
        <p:txBody>
          <a:bodyPr wrap="none" rtlCol="0">
            <a:spAutoFit/>
          </a:bodyPr>
          <a:lstStyle/>
          <a:p>
            <a:r>
              <a:rPr lang="en-US" dirty="0"/>
              <a:t>Cat 15%</a:t>
            </a:r>
          </a:p>
          <a:p>
            <a:r>
              <a:rPr lang="en-US" dirty="0"/>
              <a:t>Bone 8%</a:t>
            </a:r>
          </a:p>
          <a:p>
            <a:r>
              <a:rPr lang="en-US" dirty="0"/>
              <a:t>… …</a:t>
            </a:r>
          </a:p>
          <a:p>
            <a:r>
              <a:rPr lang="en-US" dirty="0"/>
              <a:t>Printer 0.01%</a:t>
            </a:r>
          </a:p>
          <a:p>
            <a:r>
              <a:rPr lang="en-US" dirty="0"/>
              <a:t>Total 100%</a:t>
            </a:r>
          </a:p>
        </p:txBody>
      </p:sp>
      <p:sp>
        <p:nvSpPr>
          <p:cNvPr id="3" name="TextBox 2">
            <a:extLst>
              <a:ext uri="{FF2B5EF4-FFF2-40B4-BE49-F238E27FC236}">
                <a16:creationId xmlns:a16="http://schemas.microsoft.com/office/drawing/2014/main" id="{E525CA37-51B2-03CF-FDD1-E8B97AEF6124}"/>
              </a:ext>
            </a:extLst>
          </p:cNvPr>
          <p:cNvSpPr txBox="1"/>
          <p:nvPr/>
        </p:nvSpPr>
        <p:spPr>
          <a:xfrm>
            <a:off x="1291154" y="1267795"/>
            <a:ext cx="1415837" cy="369332"/>
          </a:xfrm>
          <a:prstGeom prst="rect">
            <a:avLst/>
          </a:prstGeom>
          <a:noFill/>
        </p:spPr>
        <p:txBody>
          <a:bodyPr wrap="none" rtlCol="0">
            <a:spAutoFit/>
          </a:bodyPr>
          <a:lstStyle/>
          <a:p>
            <a:r>
              <a:rPr lang="en-US" u="sng" dirty="0"/>
              <a:t>Training Data</a:t>
            </a:r>
          </a:p>
        </p:txBody>
      </p:sp>
      <p:sp>
        <p:nvSpPr>
          <p:cNvPr id="15" name="Triangle 14">
            <a:extLst>
              <a:ext uri="{FF2B5EF4-FFF2-40B4-BE49-F238E27FC236}">
                <a16:creationId xmlns:a16="http://schemas.microsoft.com/office/drawing/2014/main" id="{8C745AA3-D5C8-9AEF-0099-C6072B56ACF5}"/>
              </a:ext>
            </a:extLst>
          </p:cNvPr>
          <p:cNvSpPr/>
          <p:nvPr/>
        </p:nvSpPr>
        <p:spPr>
          <a:xfrm rot="5400000">
            <a:off x="4831198" y="3872172"/>
            <a:ext cx="2384053" cy="6463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59DF51-6B81-70F4-D803-EB5EDE6D98BA}"/>
              </a:ext>
            </a:extLst>
          </p:cNvPr>
          <p:cNvSpPr/>
          <p:nvPr/>
        </p:nvSpPr>
        <p:spPr>
          <a:xfrm>
            <a:off x="7836679" y="2724404"/>
            <a:ext cx="2424023"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 Object</a:t>
            </a:r>
          </a:p>
          <a:p>
            <a:pPr algn="ctr"/>
            <a:r>
              <a:rPr lang="en-US" sz="1200" dirty="0"/>
              <a:t>“Lookup table” of language characteristics</a:t>
            </a:r>
          </a:p>
        </p:txBody>
      </p:sp>
    </p:spTree>
    <p:extLst>
      <p:ext uri="{BB962C8B-B14F-4D97-AF65-F5344CB8AC3E}">
        <p14:creationId xmlns:p14="http://schemas.microsoft.com/office/powerpoint/2010/main" val="108446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85D84-9814-E2D4-245E-3E5682743D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6F51113-739E-59C2-DF99-CB56AECF1884}"/>
              </a:ext>
            </a:extLst>
          </p:cNvPr>
          <p:cNvSpPr txBox="1"/>
          <p:nvPr/>
        </p:nvSpPr>
        <p:spPr>
          <a:xfrm>
            <a:off x="354713" y="466522"/>
            <a:ext cx="2123466" cy="369332"/>
          </a:xfrm>
          <a:prstGeom prst="rect">
            <a:avLst/>
          </a:prstGeom>
          <a:noFill/>
        </p:spPr>
        <p:txBody>
          <a:bodyPr wrap="none" rtlCol="0">
            <a:spAutoFit/>
          </a:bodyPr>
          <a:lstStyle/>
          <a:p>
            <a:r>
              <a:rPr lang="en-US" dirty="0"/>
              <a:t>What about images?</a:t>
            </a:r>
          </a:p>
        </p:txBody>
      </p:sp>
      <p:sp>
        <p:nvSpPr>
          <p:cNvPr id="4" name="TextBox 3">
            <a:extLst>
              <a:ext uri="{FF2B5EF4-FFF2-40B4-BE49-F238E27FC236}">
                <a16:creationId xmlns:a16="http://schemas.microsoft.com/office/drawing/2014/main" id="{6CF82F11-BB13-4D0D-41E5-9A6E2153DD67}"/>
              </a:ext>
            </a:extLst>
          </p:cNvPr>
          <p:cNvSpPr txBox="1"/>
          <p:nvPr/>
        </p:nvSpPr>
        <p:spPr>
          <a:xfrm>
            <a:off x="1360714" y="1578429"/>
            <a:ext cx="1116781" cy="369332"/>
          </a:xfrm>
          <a:prstGeom prst="rect">
            <a:avLst/>
          </a:prstGeom>
          <a:noFill/>
        </p:spPr>
        <p:txBody>
          <a:bodyPr wrap="none" rtlCol="0">
            <a:spAutoFit/>
          </a:bodyPr>
          <a:lstStyle/>
          <a:p>
            <a:r>
              <a:rPr lang="en-US" dirty="0"/>
              <a:t>Cat image</a:t>
            </a:r>
          </a:p>
        </p:txBody>
      </p:sp>
      <p:sp>
        <p:nvSpPr>
          <p:cNvPr id="8" name="TextBox 7">
            <a:extLst>
              <a:ext uri="{FF2B5EF4-FFF2-40B4-BE49-F238E27FC236}">
                <a16:creationId xmlns:a16="http://schemas.microsoft.com/office/drawing/2014/main" id="{0F8E3329-51DB-6DCE-5E53-940C0BED3576}"/>
              </a:ext>
            </a:extLst>
          </p:cNvPr>
          <p:cNvSpPr txBox="1"/>
          <p:nvPr/>
        </p:nvSpPr>
        <p:spPr>
          <a:xfrm>
            <a:off x="3926457" y="3215272"/>
            <a:ext cx="856325" cy="369332"/>
          </a:xfrm>
          <a:prstGeom prst="rect">
            <a:avLst/>
          </a:prstGeom>
          <a:noFill/>
        </p:spPr>
        <p:txBody>
          <a:bodyPr wrap="none" rtlCol="0">
            <a:spAutoFit/>
          </a:bodyPr>
          <a:lstStyle/>
          <a:p>
            <a:r>
              <a:rPr lang="en-US" dirty="0"/>
              <a:t>Output</a:t>
            </a:r>
          </a:p>
        </p:txBody>
      </p:sp>
      <p:sp>
        <p:nvSpPr>
          <p:cNvPr id="12" name="TextBox 11">
            <a:extLst>
              <a:ext uri="{FF2B5EF4-FFF2-40B4-BE49-F238E27FC236}">
                <a16:creationId xmlns:a16="http://schemas.microsoft.com/office/drawing/2014/main" id="{27FDEA02-FA61-BF4F-D612-2F3601D87265}"/>
              </a:ext>
            </a:extLst>
          </p:cNvPr>
          <p:cNvSpPr txBox="1"/>
          <p:nvPr/>
        </p:nvSpPr>
        <p:spPr>
          <a:xfrm>
            <a:off x="932519" y="2551836"/>
            <a:ext cx="4110805" cy="369332"/>
          </a:xfrm>
          <a:prstGeom prst="rect">
            <a:avLst/>
          </a:prstGeom>
          <a:noFill/>
        </p:spPr>
        <p:txBody>
          <a:bodyPr wrap="none" rtlCol="0">
            <a:spAutoFit/>
          </a:bodyPr>
          <a:lstStyle/>
          <a:p>
            <a:r>
              <a:rPr lang="en-US" u="sng" dirty="0"/>
              <a:t>Self-supervised learning…applied to pixels</a:t>
            </a:r>
          </a:p>
        </p:txBody>
      </p:sp>
      <p:sp>
        <p:nvSpPr>
          <p:cNvPr id="13" name="TextBox 12">
            <a:extLst>
              <a:ext uri="{FF2B5EF4-FFF2-40B4-BE49-F238E27FC236}">
                <a16:creationId xmlns:a16="http://schemas.microsoft.com/office/drawing/2014/main" id="{16E0BF51-3A34-BDEB-4C90-E98F0B76AB55}"/>
              </a:ext>
            </a:extLst>
          </p:cNvPr>
          <p:cNvSpPr txBox="1"/>
          <p:nvPr/>
        </p:nvSpPr>
        <p:spPr>
          <a:xfrm>
            <a:off x="7836679" y="3762555"/>
            <a:ext cx="3046796" cy="1477328"/>
          </a:xfrm>
          <a:prstGeom prst="rect">
            <a:avLst/>
          </a:prstGeom>
          <a:noFill/>
        </p:spPr>
        <p:txBody>
          <a:bodyPr wrap="none" rtlCol="0">
            <a:spAutoFit/>
          </a:bodyPr>
          <a:lstStyle/>
          <a:p>
            <a:r>
              <a:rPr lang="en-US" dirty="0"/>
              <a:t>Section A is Cat image A 15%</a:t>
            </a:r>
          </a:p>
          <a:p>
            <a:r>
              <a:rPr lang="en-US" dirty="0"/>
              <a:t>Section A is Cat image B 8%</a:t>
            </a:r>
          </a:p>
          <a:p>
            <a:r>
              <a:rPr lang="en-US" dirty="0"/>
              <a:t>… …</a:t>
            </a:r>
          </a:p>
          <a:p>
            <a:r>
              <a:rPr lang="en-US" dirty="0"/>
              <a:t>Section A is Cat image C 0.01%</a:t>
            </a:r>
          </a:p>
          <a:p>
            <a:r>
              <a:rPr lang="en-US" dirty="0"/>
              <a:t>Total 100%</a:t>
            </a:r>
          </a:p>
        </p:txBody>
      </p:sp>
      <p:sp>
        <p:nvSpPr>
          <p:cNvPr id="3" name="TextBox 2">
            <a:extLst>
              <a:ext uri="{FF2B5EF4-FFF2-40B4-BE49-F238E27FC236}">
                <a16:creationId xmlns:a16="http://schemas.microsoft.com/office/drawing/2014/main" id="{B8FABB51-1421-29F0-7326-22D0143E3B7F}"/>
              </a:ext>
            </a:extLst>
          </p:cNvPr>
          <p:cNvSpPr txBox="1"/>
          <p:nvPr/>
        </p:nvSpPr>
        <p:spPr>
          <a:xfrm>
            <a:off x="1291154" y="1267795"/>
            <a:ext cx="1415837" cy="369332"/>
          </a:xfrm>
          <a:prstGeom prst="rect">
            <a:avLst/>
          </a:prstGeom>
          <a:noFill/>
        </p:spPr>
        <p:txBody>
          <a:bodyPr wrap="none" rtlCol="0">
            <a:spAutoFit/>
          </a:bodyPr>
          <a:lstStyle/>
          <a:p>
            <a:r>
              <a:rPr lang="en-US" u="sng" dirty="0"/>
              <a:t>Training Data</a:t>
            </a:r>
          </a:p>
        </p:txBody>
      </p:sp>
      <p:sp>
        <p:nvSpPr>
          <p:cNvPr id="15" name="Triangle 14">
            <a:extLst>
              <a:ext uri="{FF2B5EF4-FFF2-40B4-BE49-F238E27FC236}">
                <a16:creationId xmlns:a16="http://schemas.microsoft.com/office/drawing/2014/main" id="{58E2CAA0-75DA-2852-9A40-8E5961E48B4B}"/>
              </a:ext>
            </a:extLst>
          </p:cNvPr>
          <p:cNvSpPr/>
          <p:nvPr/>
        </p:nvSpPr>
        <p:spPr>
          <a:xfrm rot="5400000">
            <a:off x="4831198" y="3872172"/>
            <a:ext cx="2384053" cy="6463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061520-F561-241D-16ED-CBE7F4D11ADC}"/>
              </a:ext>
            </a:extLst>
          </p:cNvPr>
          <p:cNvSpPr/>
          <p:nvPr/>
        </p:nvSpPr>
        <p:spPr>
          <a:xfrm>
            <a:off x="7836679" y="2724404"/>
            <a:ext cx="2424023"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 Object</a:t>
            </a:r>
          </a:p>
          <a:p>
            <a:pPr algn="ctr"/>
            <a:r>
              <a:rPr lang="en-US" sz="1200" dirty="0"/>
              <a:t>“Lookup table” of language characteristics</a:t>
            </a:r>
          </a:p>
        </p:txBody>
      </p:sp>
      <p:sp>
        <p:nvSpPr>
          <p:cNvPr id="14" name="TextBox 13">
            <a:extLst>
              <a:ext uri="{FF2B5EF4-FFF2-40B4-BE49-F238E27FC236}">
                <a16:creationId xmlns:a16="http://schemas.microsoft.com/office/drawing/2014/main" id="{99B993D5-B81F-1A83-A330-15EB6AF5CEC5}"/>
              </a:ext>
            </a:extLst>
          </p:cNvPr>
          <p:cNvSpPr txBox="1"/>
          <p:nvPr/>
        </p:nvSpPr>
        <p:spPr>
          <a:xfrm>
            <a:off x="354713" y="3663743"/>
            <a:ext cx="2971454" cy="369332"/>
          </a:xfrm>
          <a:prstGeom prst="rect">
            <a:avLst/>
          </a:prstGeom>
          <a:noFill/>
        </p:spPr>
        <p:txBody>
          <a:bodyPr wrap="none" rtlCol="0">
            <a:spAutoFit/>
          </a:bodyPr>
          <a:lstStyle/>
          <a:p>
            <a:r>
              <a:rPr lang="en-US" dirty="0"/>
              <a:t>Cat image A missing section A</a:t>
            </a:r>
          </a:p>
        </p:txBody>
      </p:sp>
      <p:sp>
        <p:nvSpPr>
          <p:cNvPr id="17" name="TextBox 16">
            <a:extLst>
              <a:ext uri="{FF2B5EF4-FFF2-40B4-BE49-F238E27FC236}">
                <a16:creationId xmlns:a16="http://schemas.microsoft.com/office/drawing/2014/main" id="{D67A9412-F3A1-F54E-768A-9A9CBA111218}"/>
              </a:ext>
            </a:extLst>
          </p:cNvPr>
          <p:cNvSpPr txBox="1"/>
          <p:nvPr/>
        </p:nvSpPr>
        <p:spPr>
          <a:xfrm>
            <a:off x="354713" y="4428198"/>
            <a:ext cx="2955424" cy="369332"/>
          </a:xfrm>
          <a:prstGeom prst="rect">
            <a:avLst/>
          </a:prstGeom>
          <a:noFill/>
        </p:spPr>
        <p:txBody>
          <a:bodyPr wrap="none" rtlCol="0">
            <a:spAutoFit/>
          </a:bodyPr>
          <a:lstStyle/>
          <a:p>
            <a:r>
              <a:rPr lang="en-US" dirty="0"/>
              <a:t>Cat image B missing section B</a:t>
            </a:r>
          </a:p>
        </p:txBody>
      </p:sp>
      <p:sp>
        <p:nvSpPr>
          <p:cNvPr id="18" name="TextBox 17">
            <a:extLst>
              <a:ext uri="{FF2B5EF4-FFF2-40B4-BE49-F238E27FC236}">
                <a16:creationId xmlns:a16="http://schemas.microsoft.com/office/drawing/2014/main" id="{949AA643-14B6-28E0-F0CC-99A679C3A029}"/>
              </a:ext>
            </a:extLst>
          </p:cNvPr>
          <p:cNvSpPr txBox="1"/>
          <p:nvPr/>
        </p:nvSpPr>
        <p:spPr>
          <a:xfrm>
            <a:off x="354714" y="5637198"/>
            <a:ext cx="2952218" cy="369332"/>
          </a:xfrm>
          <a:prstGeom prst="rect">
            <a:avLst/>
          </a:prstGeom>
          <a:noFill/>
        </p:spPr>
        <p:txBody>
          <a:bodyPr wrap="none" rtlCol="0">
            <a:spAutoFit/>
          </a:bodyPr>
          <a:lstStyle/>
          <a:p>
            <a:r>
              <a:rPr lang="en-US" dirty="0"/>
              <a:t>Cat image C missing section C</a:t>
            </a:r>
          </a:p>
        </p:txBody>
      </p:sp>
      <p:sp>
        <p:nvSpPr>
          <p:cNvPr id="20" name="TextBox 19">
            <a:extLst>
              <a:ext uri="{FF2B5EF4-FFF2-40B4-BE49-F238E27FC236}">
                <a16:creationId xmlns:a16="http://schemas.microsoft.com/office/drawing/2014/main" id="{55C9D54B-C8A8-3EED-8ACB-2B2D00684F00}"/>
              </a:ext>
            </a:extLst>
          </p:cNvPr>
          <p:cNvSpPr txBox="1"/>
          <p:nvPr/>
        </p:nvSpPr>
        <p:spPr>
          <a:xfrm>
            <a:off x="3883040" y="3663743"/>
            <a:ext cx="1064581" cy="369332"/>
          </a:xfrm>
          <a:prstGeom prst="rect">
            <a:avLst/>
          </a:prstGeom>
          <a:noFill/>
        </p:spPr>
        <p:txBody>
          <a:bodyPr wrap="square">
            <a:spAutoFit/>
          </a:bodyPr>
          <a:lstStyle/>
          <a:p>
            <a:r>
              <a:rPr lang="en-US" dirty="0"/>
              <a:t>section A</a:t>
            </a:r>
          </a:p>
        </p:txBody>
      </p:sp>
      <p:sp>
        <p:nvSpPr>
          <p:cNvPr id="21" name="TextBox 20">
            <a:extLst>
              <a:ext uri="{FF2B5EF4-FFF2-40B4-BE49-F238E27FC236}">
                <a16:creationId xmlns:a16="http://schemas.microsoft.com/office/drawing/2014/main" id="{850FA85A-F7FD-C659-ED1C-C6967BAFDC47}"/>
              </a:ext>
            </a:extLst>
          </p:cNvPr>
          <p:cNvSpPr txBox="1"/>
          <p:nvPr/>
        </p:nvSpPr>
        <p:spPr>
          <a:xfrm>
            <a:off x="3883040" y="4409425"/>
            <a:ext cx="1064581" cy="369332"/>
          </a:xfrm>
          <a:prstGeom prst="rect">
            <a:avLst/>
          </a:prstGeom>
          <a:noFill/>
        </p:spPr>
        <p:txBody>
          <a:bodyPr wrap="square">
            <a:spAutoFit/>
          </a:bodyPr>
          <a:lstStyle/>
          <a:p>
            <a:r>
              <a:rPr lang="en-US" dirty="0"/>
              <a:t>section B</a:t>
            </a:r>
          </a:p>
        </p:txBody>
      </p:sp>
      <p:sp>
        <p:nvSpPr>
          <p:cNvPr id="22" name="TextBox 21">
            <a:extLst>
              <a:ext uri="{FF2B5EF4-FFF2-40B4-BE49-F238E27FC236}">
                <a16:creationId xmlns:a16="http://schemas.microsoft.com/office/drawing/2014/main" id="{EE7EFF6F-D9CA-50C0-1FFC-61FC6E4B6A8A}"/>
              </a:ext>
            </a:extLst>
          </p:cNvPr>
          <p:cNvSpPr txBox="1"/>
          <p:nvPr/>
        </p:nvSpPr>
        <p:spPr>
          <a:xfrm>
            <a:off x="3883040" y="5590205"/>
            <a:ext cx="1064581" cy="369332"/>
          </a:xfrm>
          <a:prstGeom prst="rect">
            <a:avLst/>
          </a:prstGeom>
          <a:noFill/>
        </p:spPr>
        <p:txBody>
          <a:bodyPr wrap="square">
            <a:spAutoFit/>
          </a:bodyPr>
          <a:lstStyle/>
          <a:p>
            <a:r>
              <a:rPr lang="en-US" dirty="0"/>
              <a:t>section C</a:t>
            </a:r>
          </a:p>
        </p:txBody>
      </p:sp>
    </p:spTree>
    <p:extLst>
      <p:ext uri="{BB962C8B-B14F-4D97-AF65-F5344CB8AC3E}">
        <p14:creationId xmlns:p14="http://schemas.microsoft.com/office/powerpoint/2010/main" val="137126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E9F7C-4E45-8D83-EEB5-AA80E9467978}"/>
              </a:ext>
            </a:extLst>
          </p:cNvPr>
          <p:cNvSpPr txBox="1"/>
          <p:nvPr/>
        </p:nvSpPr>
        <p:spPr>
          <a:xfrm>
            <a:off x="2427514" y="1491343"/>
            <a:ext cx="1193853" cy="369332"/>
          </a:xfrm>
          <a:prstGeom prst="rect">
            <a:avLst/>
          </a:prstGeom>
          <a:noFill/>
        </p:spPr>
        <p:txBody>
          <a:bodyPr wrap="none" rtlCol="0">
            <a:spAutoFit/>
          </a:bodyPr>
          <a:lstStyle/>
          <a:p>
            <a:r>
              <a:rPr lang="en-US" dirty="0"/>
              <a:t>Input layer</a:t>
            </a:r>
          </a:p>
        </p:txBody>
      </p:sp>
      <p:sp>
        <p:nvSpPr>
          <p:cNvPr id="3" name="TextBox 2">
            <a:extLst>
              <a:ext uri="{FF2B5EF4-FFF2-40B4-BE49-F238E27FC236}">
                <a16:creationId xmlns:a16="http://schemas.microsoft.com/office/drawing/2014/main" id="{CC131944-493A-1614-BE08-5108B3D3215D}"/>
              </a:ext>
            </a:extLst>
          </p:cNvPr>
          <p:cNvSpPr txBox="1"/>
          <p:nvPr/>
        </p:nvSpPr>
        <p:spPr>
          <a:xfrm>
            <a:off x="4902147" y="1491343"/>
            <a:ext cx="1371786" cy="369332"/>
          </a:xfrm>
          <a:prstGeom prst="rect">
            <a:avLst/>
          </a:prstGeom>
          <a:noFill/>
        </p:spPr>
        <p:txBody>
          <a:bodyPr wrap="none" rtlCol="0">
            <a:spAutoFit/>
          </a:bodyPr>
          <a:lstStyle/>
          <a:p>
            <a:r>
              <a:rPr lang="en-US" dirty="0"/>
              <a:t>Hidden layer</a:t>
            </a:r>
          </a:p>
        </p:txBody>
      </p:sp>
      <p:sp>
        <p:nvSpPr>
          <p:cNvPr id="4" name="TextBox 3">
            <a:extLst>
              <a:ext uri="{FF2B5EF4-FFF2-40B4-BE49-F238E27FC236}">
                <a16:creationId xmlns:a16="http://schemas.microsoft.com/office/drawing/2014/main" id="{4D7CF3E3-557D-B040-6BEC-C6076BB2EDCB}"/>
              </a:ext>
            </a:extLst>
          </p:cNvPr>
          <p:cNvSpPr txBox="1"/>
          <p:nvPr/>
        </p:nvSpPr>
        <p:spPr>
          <a:xfrm>
            <a:off x="7416747" y="1491343"/>
            <a:ext cx="1365374" cy="369332"/>
          </a:xfrm>
          <a:prstGeom prst="rect">
            <a:avLst/>
          </a:prstGeom>
          <a:noFill/>
        </p:spPr>
        <p:txBody>
          <a:bodyPr wrap="none" rtlCol="0">
            <a:spAutoFit/>
          </a:bodyPr>
          <a:lstStyle/>
          <a:p>
            <a:r>
              <a:rPr lang="en-US" dirty="0"/>
              <a:t>Output layer</a:t>
            </a:r>
          </a:p>
        </p:txBody>
      </p:sp>
      <p:sp>
        <p:nvSpPr>
          <p:cNvPr id="5" name="TextBox 4">
            <a:extLst>
              <a:ext uri="{FF2B5EF4-FFF2-40B4-BE49-F238E27FC236}">
                <a16:creationId xmlns:a16="http://schemas.microsoft.com/office/drawing/2014/main" id="{163A8684-6CAA-0BAB-76D9-41274F3668BB}"/>
              </a:ext>
            </a:extLst>
          </p:cNvPr>
          <p:cNvSpPr txBox="1"/>
          <p:nvPr/>
        </p:nvSpPr>
        <p:spPr>
          <a:xfrm>
            <a:off x="278389" y="299665"/>
            <a:ext cx="3944285" cy="369332"/>
          </a:xfrm>
          <a:prstGeom prst="rect">
            <a:avLst/>
          </a:prstGeom>
          <a:noFill/>
        </p:spPr>
        <p:txBody>
          <a:bodyPr wrap="none" rtlCol="0">
            <a:spAutoFit/>
          </a:bodyPr>
          <a:lstStyle/>
          <a:p>
            <a:r>
              <a:rPr lang="en-US" dirty="0"/>
              <a:t>A Neural Network is a model of weights </a:t>
            </a:r>
          </a:p>
        </p:txBody>
      </p:sp>
      <p:pic>
        <p:nvPicPr>
          <p:cNvPr id="1026" name="Picture 2" descr="Artificial Neural Networks and its Applications - GeeksforGeeks">
            <a:extLst>
              <a:ext uri="{FF2B5EF4-FFF2-40B4-BE49-F238E27FC236}">
                <a16:creationId xmlns:a16="http://schemas.microsoft.com/office/drawing/2014/main" id="{4F7C519F-AD5F-FA3C-12B1-E0D4117C4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66" y="2062660"/>
            <a:ext cx="5824747" cy="366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8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rtificial Neural Networks and its Applications - GeeksforGeeks">
            <a:extLst>
              <a:ext uri="{FF2B5EF4-FFF2-40B4-BE49-F238E27FC236}">
                <a16:creationId xmlns:a16="http://schemas.microsoft.com/office/drawing/2014/main" id="{513CAC4D-5150-EFC6-71B5-4C716E7CB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1064" y="2486693"/>
            <a:ext cx="5824747" cy="36695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9CE0DC-23EC-F261-D9BD-65D2EA58689E}"/>
              </a:ext>
            </a:extLst>
          </p:cNvPr>
          <p:cNvPicPr>
            <a:picLocks noChangeAspect="1"/>
          </p:cNvPicPr>
          <p:nvPr/>
        </p:nvPicPr>
        <p:blipFill>
          <a:blip r:embed="rId3"/>
          <a:srcRect l="8306" t="58349" r="64947"/>
          <a:stretch/>
        </p:blipFill>
        <p:spPr>
          <a:xfrm>
            <a:off x="1889801" y="3377242"/>
            <a:ext cx="2078966" cy="2130199"/>
          </a:xfrm>
          <a:prstGeom prst="rect">
            <a:avLst/>
          </a:prstGeom>
        </p:spPr>
      </p:pic>
      <p:sp>
        <p:nvSpPr>
          <p:cNvPr id="3" name="TextBox 2">
            <a:extLst>
              <a:ext uri="{FF2B5EF4-FFF2-40B4-BE49-F238E27FC236}">
                <a16:creationId xmlns:a16="http://schemas.microsoft.com/office/drawing/2014/main" id="{3E6BB42A-F006-9EBC-3965-399405BFDF2C}"/>
              </a:ext>
            </a:extLst>
          </p:cNvPr>
          <p:cNvSpPr txBox="1"/>
          <p:nvPr/>
        </p:nvSpPr>
        <p:spPr>
          <a:xfrm>
            <a:off x="130628" y="276998"/>
            <a:ext cx="7939609" cy="369332"/>
          </a:xfrm>
          <a:prstGeom prst="rect">
            <a:avLst/>
          </a:prstGeom>
          <a:noFill/>
        </p:spPr>
        <p:txBody>
          <a:bodyPr wrap="none" rtlCol="0">
            <a:spAutoFit/>
          </a:bodyPr>
          <a:lstStyle/>
          <a:p>
            <a:r>
              <a:rPr lang="en-US" dirty="0"/>
              <a:t>Intermediate features are automatically generated and are feature representations</a:t>
            </a:r>
          </a:p>
        </p:txBody>
      </p:sp>
      <p:sp>
        <p:nvSpPr>
          <p:cNvPr id="5" name="TextBox 4">
            <a:extLst>
              <a:ext uri="{FF2B5EF4-FFF2-40B4-BE49-F238E27FC236}">
                <a16:creationId xmlns:a16="http://schemas.microsoft.com/office/drawing/2014/main" id="{C3B75F49-57BC-4E5D-FEFE-B71C84551076}"/>
              </a:ext>
            </a:extLst>
          </p:cNvPr>
          <p:cNvSpPr txBox="1"/>
          <p:nvPr/>
        </p:nvSpPr>
        <p:spPr>
          <a:xfrm>
            <a:off x="130628" y="6399183"/>
            <a:ext cx="9358429" cy="646331"/>
          </a:xfrm>
          <a:prstGeom prst="rect">
            <a:avLst/>
          </a:prstGeom>
          <a:noFill/>
        </p:spPr>
        <p:txBody>
          <a:bodyPr wrap="square">
            <a:spAutoFit/>
          </a:bodyPr>
          <a:lstStyle/>
          <a:p>
            <a:r>
              <a:rPr lang="en-US" dirty="0">
                <a:hlinkClick r:id="rId4"/>
              </a:rPr>
              <a:t>https://towardsdatascience.com/the-why-and-the-how-of-deep-metric-learning-e70e16e199c0</a:t>
            </a:r>
            <a:endParaRPr lang="en-US" dirty="0"/>
          </a:p>
          <a:p>
            <a:endParaRPr lang="en-US" dirty="0"/>
          </a:p>
        </p:txBody>
      </p:sp>
      <p:pic>
        <p:nvPicPr>
          <p:cNvPr id="7" name="Picture 6">
            <a:extLst>
              <a:ext uri="{FF2B5EF4-FFF2-40B4-BE49-F238E27FC236}">
                <a16:creationId xmlns:a16="http://schemas.microsoft.com/office/drawing/2014/main" id="{1BD92476-C38C-89E7-6293-240B79104D3C}"/>
              </a:ext>
            </a:extLst>
          </p:cNvPr>
          <p:cNvPicPr>
            <a:picLocks noChangeAspect="1"/>
          </p:cNvPicPr>
          <p:nvPr/>
        </p:nvPicPr>
        <p:blipFill>
          <a:blip r:embed="rId3"/>
          <a:srcRect l="33685" t="30463" r="4051" b="47104"/>
          <a:stretch/>
        </p:blipFill>
        <p:spPr>
          <a:xfrm>
            <a:off x="4540747" y="1128540"/>
            <a:ext cx="4839419" cy="1147313"/>
          </a:xfrm>
          <a:prstGeom prst="rect">
            <a:avLst/>
          </a:prstGeom>
        </p:spPr>
      </p:pic>
      <p:sp>
        <p:nvSpPr>
          <p:cNvPr id="8" name="Right Arrow 7">
            <a:extLst>
              <a:ext uri="{FF2B5EF4-FFF2-40B4-BE49-F238E27FC236}">
                <a16:creationId xmlns:a16="http://schemas.microsoft.com/office/drawing/2014/main" id="{11D1A56D-71D6-CC83-69BF-E8E732491B89}"/>
              </a:ext>
            </a:extLst>
          </p:cNvPr>
          <p:cNvSpPr/>
          <p:nvPr/>
        </p:nvSpPr>
        <p:spPr>
          <a:xfrm>
            <a:off x="4113945" y="4321488"/>
            <a:ext cx="426802" cy="1598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44B4EE33-C8BC-C2F5-57BF-FCC0265F3EF3}"/>
              </a:ext>
            </a:extLst>
          </p:cNvPr>
          <p:cNvSpPr/>
          <p:nvPr/>
        </p:nvSpPr>
        <p:spPr>
          <a:xfrm rot="16200000">
            <a:off x="6722141" y="2429027"/>
            <a:ext cx="426802" cy="1598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202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A40D00-4A1B-4AC0-279B-92795042C3E5}"/>
              </a:ext>
            </a:extLst>
          </p:cNvPr>
          <p:cNvSpPr txBox="1"/>
          <p:nvPr/>
        </p:nvSpPr>
        <p:spPr>
          <a:xfrm>
            <a:off x="534838" y="621101"/>
            <a:ext cx="3271024" cy="369332"/>
          </a:xfrm>
          <a:prstGeom prst="rect">
            <a:avLst/>
          </a:prstGeom>
          <a:noFill/>
        </p:spPr>
        <p:txBody>
          <a:bodyPr wrap="none" rtlCol="0">
            <a:spAutoFit/>
          </a:bodyPr>
          <a:lstStyle/>
          <a:p>
            <a:r>
              <a:rPr lang="en-US" dirty="0"/>
              <a:t>Pandemonium Architecture Slide</a:t>
            </a:r>
          </a:p>
        </p:txBody>
      </p:sp>
    </p:spTree>
    <p:extLst>
      <p:ext uri="{BB962C8B-B14F-4D97-AF65-F5344CB8AC3E}">
        <p14:creationId xmlns:p14="http://schemas.microsoft.com/office/powerpoint/2010/main" val="353839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D5DDF-FE03-EAD4-BACF-E5B26798C5D1}"/>
              </a:ext>
            </a:extLst>
          </p:cNvPr>
          <p:cNvSpPr txBox="1"/>
          <p:nvPr/>
        </p:nvSpPr>
        <p:spPr>
          <a:xfrm>
            <a:off x="414068" y="517585"/>
            <a:ext cx="7698261" cy="369332"/>
          </a:xfrm>
          <a:prstGeom prst="rect">
            <a:avLst/>
          </a:prstGeom>
          <a:noFill/>
        </p:spPr>
        <p:txBody>
          <a:bodyPr wrap="none" rtlCol="0">
            <a:spAutoFit/>
          </a:bodyPr>
          <a:lstStyle/>
          <a:p>
            <a:r>
              <a:rPr lang="en-US" dirty="0"/>
              <a:t>But Conceptually computer scientists have been thinking like this for a long time.</a:t>
            </a:r>
          </a:p>
        </p:txBody>
      </p:sp>
      <p:pic>
        <p:nvPicPr>
          <p:cNvPr id="6146" name="Picture 2" descr="undefined">
            <a:extLst>
              <a:ext uri="{FF2B5EF4-FFF2-40B4-BE49-F238E27FC236}">
                <a16:creationId xmlns:a16="http://schemas.microsoft.com/office/drawing/2014/main" id="{D123863D-4B89-4290-94F7-B70629A61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400" y="1440611"/>
            <a:ext cx="4043057" cy="39767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ECD74E-C1A9-DD22-5211-75DFB00AA4F3}"/>
              </a:ext>
            </a:extLst>
          </p:cNvPr>
          <p:cNvSpPr txBox="1"/>
          <p:nvPr/>
        </p:nvSpPr>
        <p:spPr>
          <a:xfrm>
            <a:off x="519741" y="1785993"/>
            <a:ext cx="6094562"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theory was developed by the artificial intelligence pioneer </a:t>
            </a:r>
            <a:r>
              <a:rPr lang="en-US" b="0" i="0" u="none" strike="noStrike" dirty="0">
                <a:effectLst/>
                <a:latin typeface="Arial" panose="020B0604020202020204" pitchFamily="34" charset="0"/>
                <a:hlinkClick r:id="rId3" tooltip="Oliver Selfridge"/>
              </a:rPr>
              <a:t>Oliver Selfridge</a:t>
            </a:r>
            <a:r>
              <a:rPr lang="en-US" b="0" i="0" dirty="0">
                <a:solidFill>
                  <a:srgbClr val="202122"/>
                </a:solidFill>
                <a:effectLst/>
                <a:latin typeface="Arial" panose="020B0604020202020204" pitchFamily="34" charset="0"/>
              </a:rPr>
              <a:t> in 1959. </a:t>
            </a:r>
            <a:endParaRPr lang="en-US" dirty="0"/>
          </a:p>
        </p:txBody>
      </p:sp>
      <p:sp>
        <p:nvSpPr>
          <p:cNvPr id="6" name="TextBox 5">
            <a:extLst>
              <a:ext uri="{FF2B5EF4-FFF2-40B4-BE49-F238E27FC236}">
                <a16:creationId xmlns:a16="http://schemas.microsoft.com/office/drawing/2014/main" id="{28010291-3FFC-44DF-03C0-596439E2209E}"/>
              </a:ext>
            </a:extLst>
          </p:cNvPr>
          <p:cNvSpPr txBox="1"/>
          <p:nvPr/>
        </p:nvSpPr>
        <p:spPr>
          <a:xfrm>
            <a:off x="286827" y="6340415"/>
            <a:ext cx="8622102" cy="400110"/>
          </a:xfrm>
          <a:prstGeom prst="rect">
            <a:avLst/>
          </a:prstGeom>
          <a:noFill/>
        </p:spPr>
        <p:txBody>
          <a:bodyPr wrap="square">
            <a:spAutoFit/>
          </a:bodyPr>
          <a:lstStyle/>
          <a:p>
            <a:r>
              <a:rPr lang="en-US" sz="1000" dirty="0">
                <a:hlinkClick r:id="rId4"/>
              </a:rPr>
              <a:t>https://en.wikipedia.org/wiki/Pandemonium_architecture#/media/File:Original_pande2.jpg</a:t>
            </a:r>
            <a:endParaRPr lang="en-US" sz="1000" dirty="0"/>
          </a:p>
          <a:p>
            <a:endParaRPr lang="en-US" sz="1000" dirty="0"/>
          </a:p>
        </p:txBody>
      </p:sp>
    </p:spTree>
    <p:extLst>
      <p:ext uri="{BB962C8B-B14F-4D97-AF65-F5344CB8AC3E}">
        <p14:creationId xmlns:p14="http://schemas.microsoft.com/office/powerpoint/2010/main" val="4027240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73414-9D9B-817D-02E5-43D4DBA50ED8}"/>
              </a:ext>
            </a:extLst>
          </p:cNvPr>
          <p:cNvSpPr txBox="1"/>
          <p:nvPr/>
        </p:nvSpPr>
        <p:spPr>
          <a:xfrm>
            <a:off x="404620" y="263310"/>
            <a:ext cx="10964995" cy="369332"/>
          </a:xfrm>
          <a:prstGeom prst="rect">
            <a:avLst/>
          </a:prstGeom>
          <a:noFill/>
        </p:spPr>
        <p:txBody>
          <a:bodyPr wrap="square" rtlCol="0">
            <a:spAutoFit/>
          </a:bodyPr>
          <a:lstStyle/>
          <a:p>
            <a:r>
              <a:rPr lang="en-US" dirty="0"/>
              <a:t>Significant progress has been made in the last 10 years.</a:t>
            </a:r>
          </a:p>
        </p:txBody>
      </p:sp>
      <p:sp>
        <p:nvSpPr>
          <p:cNvPr id="4" name="TextBox 3">
            <a:extLst>
              <a:ext uri="{FF2B5EF4-FFF2-40B4-BE49-F238E27FC236}">
                <a16:creationId xmlns:a16="http://schemas.microsoft.com/office/drawing/2014/main" id="{99AE219F-C859-2E1D-D3AA-19F445384D27}"/>
              </a:ext>
            </a:extLst>
          </p:cNvPr>
          <p:cNvSpPr txBox="1"/>
          <p:nvPr/>
        </p:nvSpPr>
        <p:spPr>
          <a:xfrm>
            <a:off x="115430" y="6334780"/>
            <a:ext cx="9477144" cy="523220"/>
          </a:xfrm>
          <a:prstGeom prst="rect">
            <a:avLst/>
          </a:prstGeom>
          <a:noFill/>
        </p:spPr>
        <p:txBody>
          <a:bodyPr wrap="square">
            <a:spAutoFit/>
          </a:bodyPr>
          <a:lstStyle/>
          <a:p>
            <a:r>
              <a:rPr lang="en-US" sz="1400" dirty="0">
                <a:hlinkClick r:id="rId2"/>
              </a:rPr>
              <a:t>https://www.researchgate.net/figure/Evolution-of-the-GANs-from-year-2014-to-2019_fig3_352096439</a:t>
            </a:r>
            <a:endParaRPr lang="en-US" sz="1400" dirty="0"/>
          </a:p>
          <a:p>
            <a:endParaRPr lang="en-US" sz="1400" dirty="0"/>
          </a:p>
        </p:txBody>
      </p:sp>
      <p:pic>
        <p:nvPicPr>
          <p:cNvPr id="5" name="Picture 4">
            <a:extLst>
              <a:ext uri="{FF2B5EF4-FFF2-40B4-BE49-F238E27FC236}">
                <a16:creationId xmlns:a16="http://schemas.microsoft.com/office/drawing/2014/main" id="{7B287E85-BFB8-DDE6-4074-39F4BF653E51}"/>
              </a:ext>
            </a:extLst>
          </p:cNvPr>
          <p:cNvPicPr>
            <a:picLocks noChangeAspect="1"/>
          </p:cNvPicPr>
          <p:nvPr/>
        </p:nvPicPr>
        <p:blipFill>
          <a:blip r:embed="rId3"/>
          <a:stretch>
            <a:fillRect/>
          </a:stretch>
        </p:blipFill>
        <p:spPr>
          <a:xfrm>
            <a:off x="2209800" y="2652861"/>
            <a:ext cx="7772400" cy="1552278"/>
          </a:xfrm>
          <a:prstGeom prst="rect">
            <a:avLst/>
          </a:prstGeom>
        </p:spPr>
      </p:pic>
      <p:sp>
        <p:nvSpPr>
          <p:cNvPr id="7" name="TextBox 6">
            <a:extLst>
              <a:ext uri="{FF2B5EF4-FFF2-40B4-BE49-F238E27FC236}">
                <a16:creationId xmlns:a16="http://schemas.microsoft.com/office/drawing/2014/main" id="{6594172A-A42B-C5BE-44AD-B0E9DF313212}"/>
              </a:ext>
            </a:extLst>
          </p:cNvPr>
          <p:cNvSpPr txBox="1"/>
          <p:nvPr/>
        </p:nvSpPr>
        <p:spPr>
          <a:xfrm>
            <a:off x="2209800" y="2380890"/>
            <a:ext cx="1466748" cy="369332"/>
          </a:xfrm>
          <a:prstGeom prst="rect">
            <a:avLst/>
          </a:prstGeom>
          <a:noFill/>
        </p:spPr>
        <p:txBody>
          <a:bodyPr wrap="none" rtlCol="0">
            <a:spAutoFit/>
          </a:bodyPr>
          <a:lstStyle/>
          <a:p>
            <a:r>
              <a:rPr lang="en-US" dirty="0"/>
              <a:t>GAN progress</a:t>
            </a:r>
          </a:p>
        </p:txBody>
      </p:sp>
    </p:spTree>
    <p:extLst>
      <p:ext uri="{BB962C8B-B14F-4D97-AF65-F5344CB8AC3E}">
        <p14:creationId xmlns:p14="http://schemas.microsoft.com/office/powerpoint/2010/main" val="2295229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8C2F5-126C-7C44-E1E1-9A446254809A}"/>
              </a:ext>
            </a:extLst>
          </p:cNvPr>
          <p:cNvSpPr txBox="1"/>
          <p:nvPr/>
        </p:nvSpPr>
        <p:spPr>
          <a:xfrm>
            <a:off x="130628" y="276998"/>
            <a:ext cx="7384842" cy="369332"/>
          </a:xfrm>
          <a:prstGeom prst="rect">
            <a:avLst/>
          </a:prstGeom>
          <a:noFill/>
        </p:spPr>
        <p:txBody>
          <a:bodyPr wrap="none" rtlCol="0">
            <a:spAutoFit/>
          </a:bodyPr>
          <a:lstStyle/>
          <a:p>
            <a:r>
              <a:rPr lang="en-US" dirty="0"/>
              <a:t>Generative Adversarial Networks (GANs) are a Neural Network Advancement</a:t>
            </a:r>
          </a:p>
        </p:txBody>
      </p:sp>
      <p:sp>
        <p:nvSpPr>
          <p:cNvPr id="4" name="TextBox 3">
            <a:extLst>
              <a:ext uri="{FF2B5EF4-FFF2-40B4-BE49-F238E27FC236}">
                <a16:creationId xmlns:a16="http://schemas.microsoft.com/office/drawing/2014/main" id="{2C1D89E0-D137-57B0-8F0F-461087582BAC}"/>
              </a:ext>
            </a:extLst>
          </p:cNvPr>
          <p:cNvSpPr txBox="1"/>
          <p:nvPr/>
        </p:nvSpPr>
        <p:spPr>
          <a:xfrm>
            <a:off x="390346" y="6254477"/>
            <a:ext cx="6094562" cy="400110"/>
          </a:xfrm>
          <a:prstGeom prst="rect">
            <a:avLst/>
          </a:prstGeom>
          <a:noFill/>
        </p:spPr>
        <p:txBody>
          <a:bodyPr wrap="square">
            <a:spAutoFit/>
          </a:bodyPr>
          <a:lstStyle/>
          <a:p>
            <a:r>
              <a:rPr lang="en-US" sz="1000" dirty="0">
                <a:hlinkClick r:id="rId2"/>
              </a:rPr>
              <a:t>https://developers.google.com/machine-learning/gan/gan_structure</a:t>
            </a:r>
            <a:endParaRPr lang="en-US" sz="1000" dirty="0"/>
          </a:p>
          <a:p>
            <a:endParaRPr lang="en-US" sz="1000" dirty="0"/>
          </a:p>
        </p:txBody>
      </p:sp>
      <p:pic>
        <p:nvPicPr>
          <p:cNvPr id="6" name="Picture 5">
            <a:extLst>
              <a:ext uri="{FF2B5EF4-FFF2-40B4-BE49-F238E27FC236}">
                <a16:creationId xmlns:a16="http://schemas.microsoft.com/office/drawing/2014/main" id="{7E445FDF-E2AA-5489-2228-748DB47ACE0C}"/>
              </a:ext>
            </a:extLst>
          </p:cNvPr>
          <p:cNvPicPr>
            <a:picLocks noChangeAspect="1"/>
          </p:cNvPicPr>
          <p:nvPr/>
        </p:nvPicPr>
        <p:blipFill>
          <a:blip r:embed="rId3"/>
          <a:stretch>
            <a:fillRect/>
          </a:stretch>
        </p:blipFill>
        <p:spPr>
          <a:xfrm>
            <a:off x="1260894" y="1823573"/>
            <a:ext cx="7772400" cy="3210854"/>
          </a:xfrm>
          <a:prstGeom prst="rect">
            <a:avLst/>
          </a:prstGeom>
        </p:spPr>
      </p:pic>
      <p:pic>
        <p:nvPicPr>
          <p:cNvPr id="7" name="Picture 2" descr="Artificial Neural Networks and its Applications - GeeksforGeeks">
            <a:extLst>
              <a:ext uri="{FF2B5EF4-FFF2-40B4-BE49-F238E27FC236}">
                <a16:creationId xmlns:a16="http://schemas.microsoft.com/office/drawing/2014/main" id="{4B27FD61-8E0C-0540-1053-0E89FB102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952" y="3580911"/>
            <a:ext cx="1244533" cy="78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82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DFE4-78B9-3DD0-F02A-4879520B983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339EA5-3BF2-C4C5-F5C9-E560B629686D}"/>
              </a:ext>
            </a:extLst>
          </p:cNvPr>
          <p:cNvSpPr txBox="1"/>
          <p:nvPr/>
        </p:nvSpPr>
        <p:spPr>
          <a:xfrm>
            <a:off x="130628" y="276998"/>
            <a:ext cx="7390356" cy="369332"/>
          </a:xfrm>
          <a:prstGeom prst="rect">
            <a:avLst/>
          </a:prstGeom>
          <a:noFill/>
        </p:spPr>
        <p:txBody>
          <a:bodyPr wrap="none" rtlCol="0">
            <a:spAutoFit/>
          </a:bodyPr>
          <a:lstStyle/>
          <a:p>
            <a:r>
              <a:rPr lang="en-US" dirty="0"/>
              <a:t>Generative Adversarial Networks (GANs) are a special type of neural network.</a:t>
            </a:r>
          </a:p>
        </p:txBody>
      </p:sp>
      <p:sp>
        <p:nvSpPr>
          <p:cNvPr id="4" name="TextBox 3">
            <a:extLst>
              <a:ext uri="{FF2B5EF4-FFF2-40B4-BE49-F238E27FC236}">
                <a16:creationId xmlns:a16="http://schemas.microsoft.com/office/drawing/2014/main" id="{F52F8B3F-695E-9EDD-E01C-1778047E5C35}"/>
              </a:ext>
            </a:extLst>
          </p:cNvPr>
          <p:cNvSpPr txBox="1"/>
          <p:nvPr/>
        </p:nvSpPr>
        <p:spPr>
          <a:xfrm>
            <a:off x="390346" y="6254477"/>
            <a:ext cx="6094562" cy="400110"/>
          </a:xfrm>
          <a:prstGeom prst="rect">
            <a:avLst/>
          </a:prstGeom>
          <a:noFill/>
        </p:spPr>
        <p:txBody>
          <a:bodyPr wrap="square">
            <a:spAutoFit/>
          </a:bodyPr>
          <a:lstStyle/>
          <a:p>
            <a:r>
              <a:rPr lang="en-US" sz="1000" dirty="0">
                <a:hlinkClick r:id="rId2"/>
              </a:rPr>
              <a:t>https://developers.google.com/machine-learning/gan/gan_structure</a:t>
            </a:r>
            <a:endParaRPr lang="en-US" sz="1000" dirty="0"/>
          </a:p>
          <a:p>
            <a:endParaRPr lang="en-US" sz="1000" dirty="0"/>
          </a:p>
        </p:txBody>
      </p:sp>
      <p:pic>
        <p:nvPicPr>
          <p:cNvPr id="5" name="Picture 4">
            <a:extLst>
              <a:ext uri="{FF2B5EF4-FFF2-40B4-BE49-F238E27FC236}">
                <a16:creationId xmlns:a16="http://schemas.microsoft.com/office/drawing/2014/main" id="{8F0A9E2E-4437-9444-CF9E-D7B7DBAD6FE5}"/>
              </a:ext>
            </a:extLst>
          </p:cNvPr>
          <p:cNvPicPr>
            <a:picLocks noChangeAspect="1"/>
          </p:cNvPicPr>
          <p:nvPr/>
        </p:nvPicPr>
        <p:blipFill>
          <a:blip r:embed="rId3"/>
          <a:stretch>
            <a:fillRect/>
          </a:stretch>
        </p:blipFill>
        <p:spPr>
          <a:xfrm>
            <a:off x="3309728" y="834632"/>
            <a:ext cx="6225862" cy="4850175"/>
          </a:xfrm>
          <a:prstGeom prst="rect">
            <a:avLst/>
          </a:prstGeom>
        </p:spPr>
      </p:pic>
    </p:spTree>
    <p:extLst>
      <p:ext uri="{BB962C8B-B14F-4D97-AF65-F5344CB8AC3E}">
        <p14:creationId xmlns:p14="http://schemas.microsoft.com/office/powerpoint/2010/main" val="2212479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5B0A0-AD74-5802-B25A-36E617BB4CAD}"/>
              </a:ext>
            </a:extLst>
          </p:cNvPr>
          <p:cNvSpPr txBox="1"/>
          <p:nvPr/>
        </p:nvSpPr>
        <p:spPr>
          <a:xfrm>
            <a:off x="189781" y="732464"/>
            <a:ext cx="11179834" cy="369332"/>
          </a:xfrm>
          <a:prstGeom prst="rect">
            <a:avLst/>
          </a:prstGeom>
          <a:noFill/>
        </p:spPr>
        <p:txBody>
          <a:bodyPr wrap="square" rtlCol="0">
            <a:spAutoFit/>
          </a:bodyPr>
          <a:lstStyle/>
          <a:p>
            <a:r>
              <a:rPr lang="en-US" dirty="0"/>
              <a:t>A </a:t>
            </a:r>
            <a:r>
              <a:rPr lang="en-US" dirty="0" err="1"/>
              <a:t>genAI</a:t>
            </a:r>
            <a:r>
              <a:rPr lang="en-US" dirty="0"/>
              <a:t> model is a “conditional probability model” it generates the next word, character and phrase</a:t>
            </a:r>
          </a:p>
        </p:txBody>
      </p:sp>
      <p:sp>
        <p:nvSpPr>
          <p:cNvPr id="3" name="TextBox 2">
            <a:extLst>
              <a:ext uri="{FF2B5EF4-FFF2-40B4-BE49-F238E27FC236}">
                <a16:creationId xmlns:a16="http://schemas.microsoft.com/office/drawing/2014/main" id="{4ED0EB11-0BAB-BB9B-9269-87B5D4406B99}"/>
              </a:ext>
            </a:extLst>
          </p:cNvPr>
          <p:cNvSpPr txBox="1"/>
          <p:nvPr/>
        </p:nvSpPr>
        <p:spPr>
          <a:xfrm>
            <a:off x="189781" y="345057"/>
            <a:ext cx="2467342" cy="369332"/>
          </a:xfrm>
          <a:prstGeom prst="rect">
            <a:avLst/>
          </a:prstGeom>
          <a:noFill/>
        </p:spPr>
        <p:txBody>
          <a:bodyPr wrap="none" rtlCol="0">
            <a:spAutoFit/>
          </a:bodyPr>
          <a:lstStyle/>
          <a:p>
            <a:r>
              <a:rPr lang="en-US" dirty="0"/>
              <a:t>What is Gen(</a:t>
            </a:r>
            <a:r>
              <a:rPr lang="en-US" dirty="0" err="1"/>
              <a:t>erative</a:t>
            </a:r>
            <a:r>
              <a:rPr lang="en-US" dirty="0"/>
              <a:t>) AI?</a:t>
            </a:r>
          </a:p>
        </p:txBody>
      </p:sp>
      <p:sp>
        <p:nvSpPr>
          <p:cNvPr id="4" name="TextBox 3">
            <a:extLst>
              <a:ext uri="{FF2B5EF4-FFF2-40B4-BE49-F238E27FC236}">
                <a16:creationId xmlns:a16="http://schemas.microsoft.com/office/drawing/2014/main" id="{205F893F-5ED0-903E-B788-3E3E2C4AF230}"/>
              </a:ext>
            </a:extLst>
          </p:cNvPr>
          <p:cNvSpPr txBox="1"/>
          <p:nvPr/>
        </p:nvSpPr>
        <p:spPr>
          <a:xfrm>
            <a:off x="7228936" y="2871492"/>
            <a:ext cx="4394645" cy="1754326"/>
          </a:xfrm>
          <a:prstGeom prst="rect">
            <a:avLst/>
          </a:prstGeom>
          <a:noFill/>
        </p:spPr>
        <p:txBody>
          <a:bodyPr wrap="square" rtlCol="0">
            <a:spAutoFit/>
          </a:bodyPr>
          <a:lstStyle/>
          <a:p>
            <a:r>
              <a:rPr lang="en-US" dirty="0"/>
              <a:t>If knows what you have…the beginning of the sentence/user prompt</a:t>
            </a:r>
          </a:p>
          <a:p>
            <a:endParaRPr lang="en-US" dirty="0"/>
          </a:p>
          <a:p>
            <a:r>
              <a:rPr lang="en-US" dirty="0"/>
              <a:t>It predicts the sequence “</a:t>
            </a:r>
            <a:r>
              <a:rPr lang="en-US" dirty="0" err="1"/>
              <a:t>whats</a:t>
            </a:r>
            <a:r>
              <a:rPr lang="en-US" dirty="0"/>
              <a:t> the next work going to be?” but has prior information “what words have already come before?</a:t>
            </a:r>
          </a:p>
        </p:txBody>
      </p:sp>
      <p:sp>
        <p:nvSpPr>
          <p:cNvPr id="6" name="TextBox 5">
            <a:extLst>
              <a:ext uri="{FF2B5EF4-FFF2-40B4-BE49-F238E27FC236}">
                <a16:creationId xmlns:a16="http://schemas.microsoft.com/office/drawing/2014/main" id="{ABF4FD34-2F3A-B6BB-F613-9A842F70C510}"/>
              </a:ext>
            </a:extLst>
          </p:cNvPr>
          <p:cNvSpPr txBox="1"/>
          <p:nvPr/>
        </p:nvSpPr>
        <p:spPr>
          <a:xfrm>
            <a:off x="646980" y="3286990"/>
            <a:ext cx="3862477" cy="923330"/>
          </a:xfrm>
          <a:prstGeom prst="rect">
            <a:avLst/>
          </a:prstGeom>
          <a:noFill/>
        </p:spPr>
        <p:txBody>
          <a:bodyPr wrap="square">
            <a:spAutoFit/>
          </a:bodyPr>
          <a:lstStyle/>
          <a:p>
            <a:r>
              <a:rPr lang="en-US" dirty="0"/>
              <a:t>A </a:t>
            </a:r>
            <a:r>
              <a:rPr lang="en-US" dirty="0" err="1"/>
              <a:t>genAI</a:t>
            </a:r>
            <a:r>
              <a:rPr lang="en-US" dirty="0"/>
              <a:t> model is a “conditional probability model” it generates the next word, character and phrase</a:t>
            </a:r>
          </a:p>
        </p:txBody>
      </p:sp>
    </p:spTree>
    <p:extLst>
      <p:ext uri="{BB962C8B-B14F-4D97-AF65-F5344CB8AC3E}">
        <p14:creationId xmlns:p14="http://schemas.microsoft.com/office/powerpoint/2010/main" val="3416892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D5C5C-2A48-2391-BC62-D2570EAF9A86}"/>
              </a:ext>
            </a:extLst>
          </p:cNvPr>
          <p:cNvSpPr txBox="1"/>
          <p:nvPr/>
        </p:nvSpPr>
        <p:spPr>
          <a:xfrm>
            <a:off x="315685" y="264338"/>
            <a:ext cx="4689938" cy="369332"/>
          </a:xfrm>
          <a:prstGeom prst="rect">
            <a:avLst/>
          </a:prstGeom>
          <a:noFill/>
        </p:spPr>
        <p:txBody>
          <a:bodyPr wrap="none" rtlCol="0">
            <a:spAutoFit/>
          </a:bodyPr>
          <a:lstStyle/>
          <a:p>
            <a:r>
              <a:rPr lang="en-US" dirty="0"/>
              <a:t>GANs have progressed in accuracy &amp; application</a:t>
            </a:r>
          </a:p>
        </p:txBody>
      </p:sp>
      <p:pic>
        <p:nvPicPr>
          <p:cNvPr id="5" name="Picture 4">
            <a:extLst>
              <a:ext uri="{FF2B5EF4-FFF2-40B4-BE49-F238E27FC236}">
                <a16:creationId xmlns:a16="http://schemas.microsoft.com/office/drawing/2014/main" id="{58DB2080-AA45-39B5-219B-4E3107651064}"/>
              </a:ext>
            </a:extLst>
          </p:cNvPr>
          <p:cNvPicPr>
            <a:picLocks noChangeAspect="1"/>
          </p:cNvPicPr>
          <p:nvPr/>
        </p:nvPicPr>
        <p:blipFill>
          <a:blip r:embed="rId2"/>
          <a:stretch>
            <a:fillRect/>
          </a:stretch>
        </p:blipFill>
        <p:spPr>
          <a:xfrm>
            <a:off x="315685" y="1672066"/>
            <a:ext cx="8099908" cy="3661934"/>
          </a:xfrm>
          <a:prstGeom prst="rect">
            <a:avLst/>
          </a:prstGeom>
        </p:spPr>
      </p:pic>
      <p:sp>
        <p:nvSpPr>
          <p:cNvPr id="7" name="TextBox 6">
            <a:extLst>
              <a:ext uri="{FF2B5EF4-FFF2-40B4-BE49-F238E27FC236}">
                <a16:creationId xmlns:a16="http://schemas.microsoft.com/office/drawing/2014/main" id="{9F8C2751-4E12-66EF-4ED3-227DE3521BB4}"/>
              </a:ext>
            </a:extLst>
          </p:cNvPr>
          <p:cNvSpPr txBox="1"/>
          <p:nvPr/>
        </p:nvSpPr>
        <p:spPr>
          <a:xfrm>
            <a:off x="631371" y="5657671"/>
            <a:ext cx="6096000" cy="1200329"/>
          </a:xfrm>
          <a:prstGeom prst="rect">
            <a:avLst/>
          </a:prstGeom>
          <a:noFill/>
        </p:spPr>
        <p:txBody>
          <a:bodyPr wrap="square">
            <a:spAutoFit/>
          </a:bodyPr>
          <a:lstStyle/>
          <a:p>
            <a:r>
              <a:rPr lang="en-US" dirty="0">
                <a:hlinkClick r:id="rId3"/>
              </a:rPr>
              <a:t>https://www.researchgate.net/figure/years-of-GAN-progress-on-face-generation-20147-201510-201611-201712-201813_fig2_341699736</a:t>
            </a:r>
            <a:endParaRPr lang="en-US" dirty="0"/>
          </a:p>
          <a:p>
            <a:endParaRPr lang="en-US" dirty="0"/>
          </a:p>
        </p:txBody>
      </p:sp>
      <p:pic>
        <p:nvPicPr>
          <p:cNvPr id="5126" name="Picture 6" descr="Dalle2 Pics &amp; AI Images — “Outpainting: an apocalyptic Mona Lisa” Sharing...">
            <a:extLst>
              <a:ext uri="{FF2B5EF4-FFF2-40B4-BE49-F238E27FC236}">
                <a16:creationId xmlns:a16="http://schemas.microsoft.com/office/drawing/2014/main" id="{44E8A97D-8EA4-71FC-06B7-0F750CFA9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1971" y="707639"/>
            <a:ext cx="2450390" cy="1458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907C26-C682-DCB4-FB0B-E80A6101B421}"/>
              </a:ext>
            </a:extLst>
          </p:cNvPr>
          <p:cNvSpPr txBox="1"/>
          <p:nvPr/>
        </p:nvSpPr>
        <p:spPr>
          <a:xfrm>
            <a:off x="9831671" y="338307"/>
            <a:ext cx="1270989" cy="369332"/>
          </a:xfrm>
          <a:prstGeom prst="rect">
            <a:avLst/>
          </a:prstGeom>
          <a:noFill/>
        </p:spPr>
        <p:txBody>
          <a:bodyPr wrap="none" rtlCol="0">
            <a:spAutoFit/>
          </a:bodyPr>
          <a:lstStyle/>
          <a:p>
            <a:r>
              <a:rPr lang="en-US" dirty="0" err="1"/>
              <a:t>outpainting</a:t>
            </a:r>
            <a:endParaRPr lang="en-US" dirty="0"/>
          </a:p>
        </p:txBody>
      </p:sp>
      <p:pic>
        <p:nvPicPr>
          <p:cNvPr id="5128" name="Picture 8" descr="MidJourney AI Finally Released an Inpainting Feature — It is a Game Changer  | by Jim Clyde Monge | Generative AI">
            <a:extLst>
              <a:ext uri="{FF2B5EF4-FFF2-40B4-BE49-F238E27FC236}">
                <a16:creationId xmlns:a16="http://schemas.microsoft.com/office/drawing/2014/main" id="{EA0BAE4F-2CDD-DC93-97EA-2F8062D0B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1312" y="2584095"/>
            <a:ext cx="2960688" cy="16898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D1EE77-8F9E-6099-1A65-A28CBD9283D3}"/>
              </a:ext>
            </a:extLst>
          </p:cNvPr>
          <p:cNvSpPr txBox="1"/>
          <p:nvPr/>
        </p:nvSpPr>
        <p:spPr>
          <a:xfrm>
            <a:off x="9816860" y="2214763"/>
            <a:ext cx="1125116" cy="369332"/>
          </a:xfrm>
          <a:prstGeom prst="rect">
            <a:avLst/>
          </a:prstGeom>
          <a:noFill/>
        </p:spPr>
        <p:txBody>
          <a:bodyPr wrap="none" rtlCol="0">
            <a:spAutoFit/>
          </a:bodyPr>
          <a:lstStyle/>
          <a:p>
            <a:r>
              <a:rPr lang="en-US" dirty="0"/>
              <a:t>inpainting</a:t>
            </a:r>
          </a:p>
        </p:txBody>
      </p:sp>
      <p:pic>
        <p:nvPicPr>
          <p:cNvPr id="5130" name="Picture 10" descr="Change poses in images with AI: A complete guide to DragGAN">
            <a:extLst>
              <a:ext uri="{FF2B5EF4-FFF2-40B4-BE49-F238E27FC236}">
                <a16:creationId xmlns:a16="http://schemas.microsoft.com/office/drawing/2014/main" id="{6D7541DD-04C5-5E83-92BE-3937578E8E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8115" y="4603571"/>
            <a:ext cx="2108200" cy="2108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F8F91A-E0BB-AC5D-A9A0-C6B58C599AC9}"/>
              </a:ext>
            </a:extLst>
          </p:cNvPr>
          <p:cNvSpPr txBox="1"/>
          <p:nvPr/>
        </p:nvSpPr>
        <p:spPr>
          <a:xfrm>
            <a:off x="10223500" y="4234239"/>
            <a:ext cx="1197429" cy="369332"/>
          </a:xfrm>
          <a:prstGeom prst="rect">
            <a:avLst/>
          </a:prstGeom>
          <a:noFill/>
        </p:spPr>
        <p:txBody>
          <a:bodyPr wrap="square">
            <a:spAutoFit/>
          </a:bodyPr>
          <a:lstStyle/>
          <a:p>
            <a:pPr algn="l"/>
            <a:r>
              <a:rPr lang="en-US" b="1" i="0" dirty="0" err="1">
                <a:solidFill>
                  <a:srgbClr val="15171A"/>
                </a:solidFill>
                <a:effectLst/>
                <a:latin typeface="Inter"/>
              </a:rPr>
              <a:t>DragGAN</a:t>
            </a:r>
            <a:endParaRPr lang="en-US" b="1" i="0" dirty="0">
              <a:solidFill>
                <a:srgbClr val="15171A"/>
              </a:solidFill>
              <a:effectLst/>
              <a:latin typeface="Inter"/>
            </a:endParaRPr>
          </a:p>
        </p:txBody>
      </p:sp>
    </p:spTree>
    <p:extLst>
      <p:ext uri="{BB962C8B-B14F-4D97-AF65-F5344CB8AC3E}">
        <p14:creationId xmlns:p14="http://schemas.microsoft.com/office/powerpoint/2010/main" val="2219517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990C7-ED6E-BA98-5FE7-014A72FF0CBD}"/>
              </a:ext>
            </a:extLst>
          </p:cNvPr>
          <p:cNvSpPr txBox="1"/>
          <p:nvPr/>
        </p:nvSpPr>
        <p:spPr>
          <a:xfrm>
            <a:off x="3977425" y="1825841"/>
            <a:ext cx="2969083" cy="400110"/>
          </a:xfrm>
          <a:prstGeom prst="rect">
            <a:avLst/>
          </a:prstGeom>
          <a:noFill/>
        </p:spPr>
        <p:txBody>
          <a:bodyPr wrap="none" rtlCol="0">
            <a:spAutoFit/>
          </a:bodyPr>
          <a:lstStyle/>
          <a:p>
            <a:pPr algn="ctr"/>
            <a:r>
              <a:rPr lang="en-US" sz="1000" dirty="0"/>
              <a:t>Data proliferation (enterprise, consumer, internet…)*</a:t>
            </a:r>
          </a:p>
          <a:p>
            <a:pPr algn="ctr"/>
            <a:r>
              <a:rPr lang="en-US" sz="1000" dirty="0"/>
              <a:t>Cheap Data storage</a:t>
            </a:r>
          </a:p>
        </p:txBody>
      </p:sp>
      <p:sp>
        <p:nvSpPr>
          <p:cNvPr id="3" name="TextBox 2">
            <a:extLst>
              <a:ext uri="{FF2B5EF4-FFF2-40B4-BE49-F238E27FC236}">
                <a16:creationId xmlns:a16="http://schemas.microsoft.com/office/drawing/2014/main" id="{5CF93DBE-E8C2-008D-7F28-DBEBA20EF49B}"/>
              </a:ext>
            </a:extLst>
          </p:cNvPr>
          <p:cNvSpPr txBox="1"/>
          <p:nvPr/>
        </p:nvSpPr>
        <p:spPr>
          <a:xfrm>
            <a:off x="6096000" y="3218227"/>
            <a:ext cx="4981492" cy="1200329"/>
          </a:xfrm>
          <a:prstGeom prst="rect">
            <a:avLst/>
          </a:prstGeom>
          <a:noFill/>
        </p:spPr>
        <p:txBody>
          <a:bodyPr wrap="none" rtlCol="0">
            <a:spAutoFit/>
          </a:bodyPr>
          <a:lstStyle/>
          <a:p>
            <a:r>
              <a:rPr lang="en-US" u="sng" dirty="0"/>
              <a:t>Compute</a:t>
            </a:r>
          </a:p>
          <a:p>
            <a:r>
              <a:rPr lang="en-US" dirty="0"/>
              <a:t>Cheaper/Faster (Moore’s Law*)</a:t>
            </a:r>
          </a:p>
          <a:p>
            <a:r>
              <a:rPr lang="en-US" dirty="0"/>
              <a:t>Parallel processing</a:t>
            </a:r>
          </a:p>
          <a:p>
            <a:r>
              <a:rPr lang="en-US" dirty="0"/>
              <a:t>Neural Networks can contain billions of parameters</a:t>
            </a:r>
          </a:p>
        </p:txBody>
      </p:sp>
      <p:sp>
        <p:nvSpPr>
          <p:cNvPr id="4" name="TextBox 3">
            <a:extLst>
              <a:ext uri="{FF2B5EF4-FFF2-40B4-BE49-F238E27FC236}">
                <a16:creationId xmlns:a16="http://schemas.microsoft.com/office/drawing/2014/main" id="{AA489CE4-1DCE-428B-1BDD-F782945472ED}"/>
              </a:ext>
            </a:extLst>
          </p:cNvPr>
          <p:cNvSpPr txBox="1"/>
          <p:nvPr/>
        </p:nvSpPr>
        <p:spPr>
          <a:xfrm>
            <a:off x="1339558" y="5656459"/>
            <a:ext cx="8733353" cy="369332"/>
          </a:xfrm>
          <a:prstGeom prst="rect">
            <a:avLst/>
          </a:prstGeom>
          <a:noFill/>
        </p:spPr>
        <p:txBody>
          <a:bodyPr wrap="none" rtlCol="0">
            <a:spAutoFit/>
          </a:bodyPr>
          <a:lstStyle/>
          <a:p>
            <a:r>
              <a:rPr lang="en-US" dirty="0"/>
              <a:t>Proponents are saying we’re are at an inflection since multiple factors have come together.</a:t>
            </a:r>
          </a:p>
        </p:txBody>
      </p:sp>
      <p:sp>
        <p:nvSpPr>
          <p:cNvPr id="5" name="TextBox 4">
            <a:extLst>
              <a:ext uri="{FF2B5EF4-FFF2-40B4-BE49-F238E27FC236}">
                <a16:creationId xmlns:a16="http://schemas.microsoft.com/office/drawing/2014/main" id="{3A01D349-6A77-AFAF-C6A3-BBDFBB669610}"/>
              </a:ext>
            </a:extLst>
          </p:cNvPr>
          <p:cNvSpPr txBox="1"/>
          <p:nvPr/>
        </p:nvSpPr>
        <p:spPr>
          <a:xfrm>
            <a:off x="5101388" y="1448759"/>
            <a:ext cx="620554" cy="369332"/>
          </a:xfrm>
          <a:prstGeom prst="rect">
            <a:avLst/>
          </a:prstGeom>
          <a:noFill/>
        </p:spPr>
        <p:txBody>
          <a:bodyPr wrap="none" rtlCol="0">
            <a:spAutoFit/>
          </a:bodyPr>
          <a:lstStyle/>
          <a:p>
            <a:pPr algn="ctr"/>
            <a:r>
              <a:rPr lang="en-US" u="sng" dirty="0"/>
              <a:t>Data</a:t>
            </a:r>
          </a:p>
        </p:txBody>
      </p:sp>
      <p:sp>
        <p:nvSpPr>
          <p:cNvPr id="6" name="TextBox 5">
            <a:extLst>
              <a:ext uri="{FF2B5EF4-FFF2-40B4-BE49-F238E27FC236}">
                <a16:creationId xmlns:a16="http://schemas.microsoft.com/office/drawing/2014/main" id="{E0BF125F-369C-C485-49DB-0502BFF26FEA}"/>
              </a:ext>
            </a:extLst>
          </p:cNvPr>
          <p:cNvSpPr txBox="1"/>
          <p:nvPr/>
        </p:nvSpPr>
        <p:spPr>
          <a:xfrm>
            <a:off x="1292103" y="3153127"/>
            <a:ext cx="3525026" cy="1477328"/>
          </a:xfrm>
          <a:prstGeom prst="rect">
            <a:avLst/>
          </a:prstGeom>
          <a:noFill/>
        </p:spPr>
        <p:txBody>
          <a:bodyPr wrap="square" rtlCol="0">
            <a:spAutoFit/>
          </a:bodyPr>
          <a:lstStyle/>
          <a:p>
            <a:pPr algn="r"/>
            <a:r>
              <a:rPr lang="en-US" u="sng" dirty="0"/>
              <a:t>Methods</a:t>
            </a:r>
          </a:p>
          <a:p>
            <a:pPr algn="r"/>
            <a:r>
              <a:rPr lang="en-US" dirty="0"/>
              <a:t>Self-supervised learning breakthrough</a:t>
            </a:r>
          </a:p>
          <a:p>
            <a:pPr algn="r"/>
            <a:r>
              <a:rPr lang="en-US" dirty="0"/>
              <a:t>GANs and other types of neural network architectures</a:t>
            </a:r>
          </a:p>
        </p:txBody>
      </p:sp>
      <p:sp>
        <p:nvSpPr>
          <p:cNvPr id="8" name="TextBox 7">
            <a:extLst>
              <a:ext uri="{FF2B5EF4-FFF2-40B4-BE49-F238E27FC236}">
                <a16:creationId xmlns:a16="http://schemas.microsoft.com/office/drawing/2014/main" id="{5370138B-1F68-776C-A53A-DD79570F859D}"/>
              </a:ext>
            </a:extLst>
          </p:cNvPr>
          <p:cNvSpPr txBox="1"/>
          <p:nvPr/>
        </p:nvSpPr>
        <p:spPr>
          <a:xfrm>
            <a:off x="5909810" y="6357040"/>
            <a:ext cx="6094562" cy="400110"/>
          </a:xfrm>
          <a:prstGeom prst="rect">
            <a:avLst/>
          </a:prstGeom>
          <a:noFill/>
        </p:spPr>
        <p:txBody>
          <a:bodyPr wrap="square">
            <a:spAutoFit/>
          </a:bodyPr>
          <a:lstStyle/>
          <a:p>
            <a:r>
              <a:rPr lang="en-US" sz="1000" b="0" i="0" dirty="0">
                <a:solidFill>
                  <a:srgbClr val="1F1F1F"/>
                </a:solidFill>
                <a:effectLst/>
                <a:latin typeface="Roboto" panose="02000000000000000000" pitchFamily="2" charset="0"/>
              </a:rPr>
              <a:t>*the principle that the speed and capability of computers can be expected to double every two years, as a result of increases in the number of </a:t>
            </a:r>
            <a:r>
              <a:rPr lang="en-US" sz="1000" b="0" i="0" u="none" strike="noStrike" dirty="0">
                <a:solidFill>
                  <a:srgbClr val="1F1F1F"/>
                </a:solidFill>
                <a:effectLst/>
                <a:latin typeface="Roboto" panose="02000000000000000000" pitchFamily="2" charset="0"/>
              </a:rPr>
              <a:t>transistors a microchip can contain.</a:t>
            </a:r>
            <a:endParaRPr lang="en-US" sz="1000" dirty="0"/>
          </a:p>
        </p:txBody>
      </p:sp>
      <p:sp>
        <p:nvSpPr>
          <p:cNvPr id="9" name="Oval 8">
            <a:extLst>
              <a:ext uri="{FF2B5EF4-FFF2-40B4-BE49-F238E27FC236}">
                <a16:creationId xmlns:a16="http://schemas.microsoft.com/office/drawing/2014/main" id="{562C62AD-ECF5-9D14-9DB0-1425A07F7114}"/>
              </a:ext>
            </a:extLst>
          </p:cNvPr>
          <p:cNvSpPr/>
          <p:nvPr/>
        </p:nvSpPr>
        <p:spPr>
          <a:xfrm>
            <a:off x="4326862" y="2656258"/>
            <a:ext cx="1268083" cy="12680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D80D97-C845-CB27-8738-919B946F3EFC}"/>
              </a:ext>
            </a:extLst>
          </p:cNvPr>
          <p:cNvSpPr/>
          <p:nvPr/>
        </p:nvSpPr>
        <p:spPr>
          <a:xfrm>
            <a:off x="5318184" y="2656258"/>
            <a:ext cx="1268083" cy="12680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F4CC15F-1B97-356D-8662-A8E77270BDA3}"/>
              </a:ext>
            </a:extLst>
          </p:cNvPr>
          <p:cNvSpPr/>
          <p:nvPr/>
        </p:nvSpPr>
        <p:spPr>
          <a:xfrm>
            <a:off x="4827917" y="1950144"/>
            <a:ext cx="1268083" cy="12680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94305A8-8868-B774-2A60-1484DFD44A77}"/>
              </a:ext>
            </a:extLst>
          </p:cNvPr>
          <p:cNvSpPr txBox="1"/>
          <p:nvPr/>
        </p:nvSpPr>
        <p:spPr>
          <a:xfrm>
            <a:off x="223738" y="6295485"/>
            <a:ext cx="3491541" cy="461665"/>
          </a:xfrm>
          <a:prstGeom prst="rect">
            <a:avLst/>
          </a:prstGeom>
          <a:noFill/>
        </p:spPr>
        <p:txBody>
          <a:bodyPr wrap="square">
            <a:spAutoFit/>
          </a:bodyPr>
          <a:lstStyle/>
          <a:p>
            <a:r>
              <a:rPr lang="en-US" sz="800" b="0" i="0" dirty="0">
                <a:solidFill>
                  <a:srgbClr val="1F1F1F"/>
                </a:solidFill>
                <a:effectLst/>
                <a:latin typeface="Google Sans"/>
              </a:rPr>
              <a:t>*According to IDC, the world's data will grow from about 29 zettabytes (ZB) in 2018 to 175 ZB by 2025, a growth rate of 66% per year. 45-90% of data becomes “cold” within weeks of its creation.</a:t>
            </a:r>
            <a:endParaRPr lang="en-US" sz="800" dirty="0"/>
          </a:p>
        </p:txBody>
      </p:sp>
      <p:sp>
        <p:nvSpPr>
          <p:cNvPr id="14" name="TextBox 13">
            <a:extLst>
              <a:ext uri="{FF2B5EF4-FFF2-40B4-BE49-F238E27FC236}">
                <a16:creationId xmlns:a16="http://schemas.microsoft.com/office/drawing/2014/main" id="{C56BC18C-166E-DFF0-CCF5-AF7BCC9635FE}"/>
              </a:ext>
            </a:extLst>
          </p:cNvPr>
          <p:cNvSpPr txBox="1"/>
          <p:nvPr/>
        </p:nvSpPr>
        <p:spPr>
          <a:xfrm>
            <a:off x="223738" y="168439"/>
            <a:ext cx="10964995" cy="646331"/>
          </a:xfrm>
          <a:prstGeom prst="rect">
            <a:avLst/>
          </a:prstGeom>
          <a:noFill/>
        </p:spPr>
        <p:txBody>
          <a:bodyPr wrap="square" rtlCol="0">
            <a:spAutoFit/>
          </a:bodyPr>
          <a:lstStyle/>
          <a:p>
            <a:r>
              <a:rPr lang="en-US" dirty="0"/>
              <a:t>If the idea of AI is more than neural network and pattern recognition is more than 65 years old and even GANs are more than 10 years old, why is </a:t>
            </a:r>
            <a:r>
              <a:rPr lang="en-US" dirty="0" err="1"/>
              <a:t>genAI</a:t>
            </a:r>
            <a:r>
              <a:rPr lang="en-US" dirty="0"/>
              <a:t> a big deal now? </a:t>
            </a:r>
          </a:p>
        </p:txBody>
      </p:sp>
    </p:spTree>
    <p:extLst>
      <p:ext uri="{BB962C8B-B14F-4D97-AF65-F5344CB8AC3E}">
        <p14:creationId xmlns:p14="http://schemas.microsoft.com/office/powerpoint/2010/main" val="220816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3A45C3-B828-1FD2-5913-766D9F30B19B}"/>
              </a:ext>
            </a:extLst>
          </p:cNvPr>
          <p:cNvSpPr txBox="1"/>
          <p:nvPr/>
        </p:nvSpPr>
        <p:spPr>
          <a:xfrm>
            <a:off x="69012" y="6211669"/>
            <a:ext cx="8476480" cy="646331"/>
          </a:xfrm>
          <a:prstGeom prst="rect">
            <a:avLst/>
          </a:prstGeom>
          <a:noFill/>
        </p:spPr>
        <p:txBody>
          <a:bodyPr wrap="square">
            <a:spAutoFit/>
          </a:bodyPr>
          <a:lstStyle/>
          <a:p>
            <a:r>
              <a:rPr lang="en-US" dirty="0">
                <a:hlinkClick r:id="rId2"/>
              </a:rPr>
              <a:t>https://pub.towardsai.net/how-do-8-smaller-models-in-gpt4-work-7335ccdfcf05</a:t>
            </a:r>
            <a:endParaRPr lang="en-US" dirty="0"/>
          </a:p>
          <a:p>
            <a:endParaRPr lang="en-US" dirty="0"/>
          </a:p>
        </p:txBody>
      </p:sp>
      <p:pic>
        <p:nvPicPr>
          <p:cNvPr id="2050" name="Picture 2">
            <a:extLst>
              <a:ext uri="{FF2B5EF4-FFF2-40B4-BE49-F238E27FC236}">
                <a16:creationId xmlns:a16="http://schemas.microsoft.com/office/drawing/2014/main" id="{F5C8BB18-2A64-9950-FAA1-7A94AD84B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798" y="1352675"/>
            <a:ext cx="8919821" cy="42113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are Large Language Models? - by Etienne Bernard">
            <a:extLst>
              <a:ext uri="{FF2B5EF4-FFF2-40B4-BE49-F238E27FC236}">
                <a16:creationId xmlns:a16="http://schemas.microsoft.com/office/drawing/2014/main" id="{54E20871-58BC-971F-2832-6D5BFB9FA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3242107"/>
            <a:ext cx="3608100" cy="30307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C8AAA2-F94B-E712-FA66-1D3378233062}"/>
              </a:ext>
            </a:extLst>
          </p:cNvPr>
          <p:cNvSpPr txBox="1"/>
          <p:nvPr/>
        </p:nvSpPr>
        <p:spPr>
          <a:xfrm>
            <a:off x="261275" y="391217"/>
            <a:ext cx="3630609" cy="369332"/>
          </a:xfrm>
          <a:prstGeom prst="rect">
            <a:avLst/>
          </a:prstGeom>
          <a:noFill/>
        </p:spPr>
        <p:txBody>
          <a:bodyPr wrap="none" rtlCol="0">
            <a:spAutoFit/>
          </a:bodyPr>
          <a:lstStyle/>
          <a:p>
            <a:r>
              <a:rPr lang="en-US" dirty="0"/>
              <a:t>Moore’s law has affected model size.</a:t>
            </a:r>
          </a:p>
        </p:txBody>
      </p:sp>
      <p:sp>
        <p:nvSpPr>
          <p:cNvPr id="5" name="TextBox 4">
            <a:extLst>
              <a:ext uri="{FF2B5EF4-FFF2-40B4-BE49-F238E27FC236}">
                <a16:creationId xmlns:a16="http://schemas.microsoft.com/office/drawing/2014/main" id="{9C4FB856-7D3B-D0BA-3DF4-9896B85ADEB4}"/>
              </a:ext>
            </a:extLst>
          </p:cNvPr>
          <p:cNvSpPr txBox="1"/>
          <p:nvPr/>
        </p:nvSpPr>
        <p:spPr>
          <a:xfrm>
            <a:off x="10071183" y="2216989"/>
            <a:ext cx="6832576" cy="923330"/>
          </a:xfrm>
          <a:prstGeom prst="rect">
            <a:avLst/>
          </a:prstGeom>
          <a:noFill/>
        </p:spPr>
        <p:txBody>
          <a:bodyPr wrap="none" rtlCol="0">
            <a:spAutoFit/>
          </a:bodyPr>
          <a:lstStyle/>
          <a:p>
            <a:r>
              <a:rPr lang="en-US" dirty="0">
                <a:hlinkClick r:id="rId5"/>
              </a:rPr>
              <a:t>Fruit fly </a:t>
            </a:r>
            <a:r>
              <a:rPr lang="en-US" dirty="0"/>
              <a:t>has 3016 neurons with 548k connections among 3016 neurons</a:t>
            </a:r>
          </a:p>
          <a:p>
            <a:r>
              <a:rPr lang="en-US" dirty="0">
                <a:hlinkClick r:id="rId6"/>
              </a:rPr>
              <a:t>Rat Brain </a:t>
            </a:r>
            <a:r>
              <a:rPr lang="en-US" dirty="0"/>
              <a:t>has </a:t>
            </a:r>
            <a:r>
              <a:rPr lang="en-US" dirty="0">
                <a:hlinkClick r:id="rId7"/>
              </a:rPr>
              <a:t>600M</a:t>
            </a:r>
            <a:r>
              <a:rPr lang="en-US" dirty="0"/>
              <a:t> connections among </a:t>
            </a:r>
            <a:r>
              <a:rPr lang="en-US" dirty="0">
                <a:hlinkClick r:id="rId8"/>
              </a:rPr>
              <a:t>200 million </a:t>
            </a:r>
            <a:r>
              <a:rPr lang="en-US" dirty="0"/>
              <a:t>neurons</a:t>
            </a:r>
          </a:p>
          <a:p>
            <a:r>
              <a:rPr lang="en-US" dirty="0"/>
              <a:t>Human brain has </a:t>
            </a:r>
            <a:r>
              <a:rPr lang="en-US" dirty="0">
                <a:hlinkClick r:id="rId9"/>
              </a:rPr>
              <a:t>100 trillion </a:t>
            </a:r>
            <a:r>
              <a:rPr lang="en-US" dirty="0"/>
              <a:t>connections among </a:t>
            </a:r>
            <a:r>
              <a:rPr lang="en-US" dirty="0">
                <a:hlinkClick r:id="rId10"/>
              </a:rPr>
              <a:t>86 billion </a:t>
            </a:r>
            <a:r>
              <a:rPr lang="en-US" dirty="0"/>
              <a:t>neurons</a:t>
            </a:r>
          </a:p>
        </p:txBody>
      </p:sp>
      <p:sp>
        <p:nvSpPr>
          <p:cNvPr id="6" name="Rectangle 5">
            <a:extLst>
              <a:ext uri="{FF2B5EF4-FFF2-40B4-BE49-F238E27FC236}">
                <a16:creationId xmlns:a16="http://schemas.microsoft.com/office/drawing/2014/main" id="{CC761EED-3B67-033E-C004-418A87D4B12D}"/>
              </a:ext>
            </a:extLst>
          </p:cNvPr>
          <p:cNvSpPr/>
          <p:nvPr/>
        </p:nvSpPr>
        <p:spPr>
          <a:xfrm>
            <a:off x="10317192" y="293298"/>
            <a:ext cx="3105510" cy="7850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Need to recreate the chart, then add the ant, rat, human lines for comparison</a:t>
            </a:r>
          </a:p>
        </p:txBody>
      </p:sp>
    </p:spTree>
    <p:extLst>
      <p:ext uri="{BB962C8B-B14F-4D97-AF65-F5344CB8AC3E}">
        <p14:creationId xmlns:p14="http://schemas.microsoft.com/office/powerpoint/2010/main" val="930670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7455B5-7A13-F58C-32C0-C75791631FF7}"/>
              </a:ext>
            </a:extLst>
          </p:cNvPr>
          <p:cNvSpPr txBox="1"/>
          <p:nvPr/>
        </p:nvSpPr>
        <p:spPr>
          <a:xfrm>
            <a:off x="179717" y="179717"/>
            <a:ext cx="7558351" cy="369332"/>
          </a:xfrm>
          <a:prstGeom prst="rect">
            <a:avLst/>
          </a:prstGeom>
          <a:noFill/>
        </p:spPr>
        <p:txBody>
          <a:bodyPr wrap="none" rtlCol="0">
            <a:spAutoFit/>
          </a:bodyPr>
          <a:lstStyle/>
          <a:p>
            <a:r>
              <a:rPr lang="en-US" dirty="0"/>
              <a:t>How much have models improved compared to average human data set tasks?</a:t>
            </a:r>
          </a:p>
        </p:txBody>
      </p:sp>
      <p:sp>
        <p:nvSpPr>
          <p:cNvPr id="4" name="TextBox 3">
            <a:extLst>
              <a:ext uri="{FF2B5EF4-FFF2-40B4-BE49-F238E27FC236}">
                <a16:creationId xmlns:a16="http://schemas.microsoft.com/office/drawing/2014/main" id="{60483F2C-8409-694E-2CCE-A9B1B24D27A1}"/>
              </a:ext>
            </a:extLst>
          </p:cNvPr>
          <p:cNvSpPr txBox="1"/>
          <p:nvPr/>
        </p:nvSpPr>
        <p:spPr>
          <a:xfrm>
            <a:off x="104899" y="6211669"/>
            <a:ext cx="5185558" cy="646331"/>
          </a:xfrm>
          <a:prstGeom prst="rect">
            <a:avLst/>
          </a:prstGeom>
          <a:noFill/>
        </p:spPr>
        <p:txBody>
          <a:bodyPr wrap="square">
            <a:spAutoFit/>
          </a:bodyPr>
          <a:lstStyle/>
          <a:p>
            <a:r>
              <a:rPr lang="en-US" dirty="0">
                <a:hlinkClick r:id="rId2"/>
              </a:rPr>
              <a:t>https://aiindex.stanford.edu/report/</a:t>
            </a:r>
            <a:endParaRPr lang="en-US" dirty="0"/>
          </a:p>
          <a:p>
            <a:endParaRPr lang="en-US" dirty="0"/>
          </a:p>
        </p:txBody>
      </p:sp>
      <p:pic>
        <p:nvPicPr>
          <p:cNvPr id="3074" name="Picture 2">
            <a:extLst>
              <a:ext uri="{FF2B5EF4-FFF2-40B4-BE49-F238E27FC236}">
                <a16:creationId xmlns:a16="http://schemas.microsoft.com/office/drawing/2014/main" id="{5356E8D1-CADD-22FF-1E5F-707C7354B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437" y="854528"/>
            <a:ext cx="6922468" cy="514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77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xam results for recently released GPT 4 compared to GPT 3.5 :  r/dataisbeautiful">
            <a:extLst>
              <a:ext uri="{FF2B5EF4-FFF2-40B4-BE49-F238E27FC236}">
                <a16:creationId xmlns:a16="http://schemas.microsoft.com/office/drawing/2014/main" id="{B8C82B94-F850-3A23-CC9C-E619CD68D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452" y="793629"/>
            <a:ext cx="7173224" cy="54346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607EEE-AC28-0835-6931-12A9170A29C3}"/>
              </a:ext>
            </a:extLst>
          </p:cNvPr>
          <p:cNvSpPr txBox="1"/>
          <p:nvPr/>
        </p:nvSpPr>
        <p:spPr>
          <a:xfrm>
            <a:off x="179717" y="179717"/>
            <a:ext cx="6824817" cy="369332"/>
          </a:xfrm>
          <a:prstGeom prst="rect">
            <a:avLst/>
          </a:prstGeom>
          <a:noFill/>
        </p:spPr>
        <p:txBody>
          <a:bodyPr wrap="none" rtlCol="0">
            <a:spAutoFit/>
          </a:bodyPr>
          <a:lstStyle/>
          <a:p>
            <a:r>
              <a:rPr lang="en-US" dirty="0"/>
              <a:t>Models applied to standardized tests have also shown significant gains </a:t>
            </a:r>
          </a:p>
        </p:txBody>
      </p:sp>
    </p:spTree>
    <p:extLst>
      <p:ext uri="{BB962C8B-B14F-4D97-AF65-F5344CB8AC3E}">
        <p14:creationId xmlns:p14="http://schemas.microsoft.com/office/powerpoint/2010/main" val="4206140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4D4D8A-55DC-86E7-3560-8C9A54F71410}"/>
              </a:ext>
            </a:extLst>
          </p:cNvPr>
          <p:cNvSpPr txBox="1"/>
          <p:nvPr/>
        </p:nvSpPr>
        <p:spPr>
          <a:xfrm>
            <a:off x="3048000" y="3105835"/>
            <a:ext cx="6096000" cy="923330"/>
          </a:xfrm>
          <a:prstGeom prst="rect">
            <a:avLst/>
          </a:prstGeom>
          <a:noFill/>
        </p:spPr>
        <p:txBody>
          <a:bodyPr wrap="square">
            <a:spAutoFit/>
          </a:bodyPr>
          <a:lstStyle/>
          <a:p>
            <a:r>
              <a:rPr lang="en-US" dirty="0">
                <a:hlinkClick r:id="rId2"/>
              </a:rPr>
              <a:t>https://research.google/blog/characterizing-emergent-phenomena-in-large-language-models/</a:t>
            </a:r>
            <a:endParaRPr lang="en-US" dirty="0"/>
          </a:p>
          <a:p>
            <a:endParaRPr lang="en-US" dirty="0"/>
          </a:p>
        </p:txBody>
      </p:sp>
      <p:pic>
        <p:nvPicPr>
          <p:cNvPr id="6146" name="Picture 2">
            <a:extLst>
              <a:ext uri="{FF2B5EF4-FFF2-40B4-BE49-F238E27FC236}">
                <a16:creationId xmlns:a16="http://schemas.microsoft.com/office/drawing/2014/main" id="{473F1CF5-BE81-7EBD-8AF3-E031CB4FF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5" y="389618"/>
            <a:ext cx="4963886" cy="23862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4A9B072-3CDA-ACA6-DE90-562F1F549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396" y="-119721"/>
            <a:ext cx="4443001" cy="34049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7F5A5F-6B0B-1344-B306-A4D144F75DE3}"/>
              </a:ext>
            </a:extLst>
          </p:cNvPr>
          <p:cNvSpPr txBox="1"/>
          <p:nvPr/>
        </p:nvSpPr>
        <p:spPr>
          <a:xfrm>
            <a:off x="2441121" y="4252435"/>
            <a:ext cx="6188528" cy="1477328"/>
          </a:xfrm>
          <a:prstGeom prst="rect">
            <a:avLst/>
          </a:prstGeom>
          <a:noFill/>
        </p:spPr>
        <p:txBody>
          <a:bodyPr wrap="square">
            <a:spAutoFit/>
          </a:bodyPr>
          <a:lstStyle/>
          <a:p>
            <a:r>
              <a:rPr lang="en-US" b="0" i="0" dirty="0">
                <a:solidFill>
                  <a:srgbClr val="202124"/>
                </a:solidFill>
                <a:effectLst/>
                <a:latin typeface="Google Sans Text"/>
              </a:rPr>
              <a:t>researchers may not know the full scope of few-shot prompted abilities of current language models. Moreover, the emergence of new abilities as a function of model scale raises the question of whether further scaling will potentially endow even larger models with new emergent abilities.</a:t>
            </a:r>
            <a:endParaRPr lang="en-US" dirty="0"/>
          </a:p>
        </p:txBody>
      </p:sp>
      <p:sp>
        <p:nvSpPr>
          <p:cNvPr id="7" name="TextBox 6">
            <a:extLst>
              <a:ext uri="{FF2B5EF4-FFF2-40B4-BE49-F238E27FC236}">
                <a16:creationId xmlns:a16="http://schemas.microsoft.com/office/drawing/2014/main" id="{C2510E78-A928-C780-E9BC-0EE615603106}"/>
              </a:ext>
            </a:extLst>
          </p:cNvPr>
          <p:cNvSpPr txBox="1"/>
          <p:nvPr/>
        </p:nvSpPr>
        <p:spPr>
          <a:xfrm>
            <a:off x="5761264" y="5729763"/>
            <a:ext cx="6188528" cy="1200329"/>
          </a:xfrm>
          <a:prstGeom prst="rect">
            <a:avLst/>
          </a:prstGeom>
          <a:noFill/>
        </p:spPr>
        <p:txBody>
          <a:bodyPr wrap="square">
            <a:spAutoFit/>
          </a:bodyPr>
          <a:lstStyle/>
          <a:p>
            <a:r>
              <a:rPr lang="en-US" dirty="0">
                <a:hlinkClick r:id="rId5"/>
              </a:rPr>
              <a:t>https://levelup.gitconnected.com/why-is-chatgpt-so-awesome-new-capabilities-emerge-when-the-language-model-is-large-enough-f25b3ab33439</a:t>
            </a:r>
            <a:endParaRPr lang="en-US" dirty="0"/>
          </a:p>
          <a:p>
            <a:endParaRPr lang="en-US" dirty="0"/>
          </a:p>
        </p:txBody>
      </p:sp>
      <p:pic>
        <p:nvPicPr>
          <p:cNvPr id="6150" name="Picture 6" descr="ML Safety Newsletter #6 - by Dan Hendrycks">
            <a:extLst>
              <a:ext uri="{FF2B5EF4-FFF2-40B4-BE49-F238E27FC236}">
                <a16:creationId xmlns:a16="http://schemas.microsoft.com/office/drawing/2014/main" id="{87601870-0B3E-3422-6515-1937FAE1E1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575" y="0"/>
            <a:ext cx="7939743" cy="55295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48530B-CF7F-DF0D-3B8F-5CED3834BF9B}"/>
              </a:ext>
            </a:extLst>
          </p:cNvPr>
          <p:cNvSpPr txBox="1"/>
          <p:nvPr/>
        </p:nvSpPr>
        <p:spPr>
          <a:xfrm>
            <a:off x="-439126" y="6376635"/>
            <a:ext cx="10668001" cy="646331"/>
          </a:xfrm>
          <a:prstGeom prst="rect">
            <a:avLst/>
          </a:prstGeom>
          <a:noFill/>
        </p:spPr>
        <p:txBody>
          <a:bodyPr wrap="square" rtlCol="0">
            <a:spAutoFit/>
          </a:bodyPr>
          <a:lstStyle/>
          <a:p>
            <a:r>
              <a:rPr lang="en-US" dirty="0"/>
              <a:t>Small models don’t help…bigger models are rushing to make bigger models; other methods beyond brute force may be needed but for now this is why there is a rush to compute, data and talent </a:t>
            </a:r>
          </a:p>
        </p:txBody>
      </p:sp>
      <p:sp>
        <p:nvSpPr>
          <p:cNvPr id="2" name="Rectangle 1">
            <a:extLst>
              <a:ext uri="{FF2B5EF4-FFF2-40B4-BE49-F238E27FC236}">
                <a16:creationId xmlns:a16="http://schemas.microsoft.com/office/drawing/2014/main" id="{1D149E2A-2D21-2E3C-1DB6-F5B6DAD995A8}"/>
              </a:ext>
            </a:extLst>
          </p:cNvPr>
          <p:cNvSpPr/>
          <p:nvPr/>
        </p:nvSpPr>
        <p:spPr>
          <a:xfrm>
            <a:off x="2355011" y="603849"/>
            <a:ext cx="8134710" cy="48652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 here</a:t>
            </a:r>
          </a:p>
        </p:txBody>
      </p:sp>
    </p:spTree>
    <p:extLst>
      <p:ext uri="{BB962C8B-B14F-4D97-AF65-F5344CB8AC3E}">
        <p14:creationId xmlns:p14="http://schemas.microsoft.com/office/powerpoint/2010/main" val="382516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11ED-E573-C31A-5F24-D2B40131B652}"/>
              </a:ext>
            </a:extLst>
          </p:cNvPr>
          <p:cNvSpPr txBox="1"/>
          <p:nvPr/>
        </p:nvSpPr>
        <p:spPr>
          <a:xfrm>
            <a:off x="1654629" y="1088571"/>
            <a:ext cx="3658053" cy="369332"/>
          </a:xfrm>
          <a:prstGeom prst="rect">
            <a:avLst/>
          </a:prstGeom>
          <a:noFill/>
        </p:spPr>
        <p:txBody>
          <a:bodyPr wrap="none" rtlCol="0">
            <a:spAutoFit/>
          </a:bodyPr>
          <a:lstStyle/>
          <a:p>
            <a:r>
              <a:rPr lang="en-US" dirty="0"/>
              <a:t>Emergent Behavior slide 1 from book</a:t>
            </a:r>
          </a:p>
        </p:txBody>
      </p:sp>
    </p:spTree>
    <p:extLst>
      <p:ext uri="{BB962C8B-B14F-4D97-AF65-F5344CB8AC3E}">
        <p14:creationId xmlns:p14="http://schemas.microsoft.com/office/powerpoint/2010/main" val="3987301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49A05-A338-698D-A101-CE5894D0F1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C50A8-286E-4AA9-EB58-C925BFF2DA1B}"/>
              </a:ext>
            </a:extLst>
          </p:cNvPr>
          <p:cNvSpPr txBox="1"/>
          <p:nvPr/>
        </p:nvSpPr>
        <p:spPr>
          <a:xfrm>
            <a:off x="1654629" y="1088571"/>
            <a:ext cx="3658053" cy="369332"/>
          </a:xfrm>
          <a:prstGeom prst="rect">
            <a:avLst/>
          </a:prstGeom>
          <a:noFill/>
        </p:spPr>
        <p:txBody>
          <a:bodyPr wrap="none" rtlCol="0">
            <a:spAutoFit/>
          </a:bodyPr>
          <a:lstStyle/>
          <a:p>
            <a:r>
              <a:rPr lang="en-US" dirty="0"/>
              <a:t>Emergent Behavior slide 2 from book</a:t>
            </a:r>
          </a:p>
        </p:txBody>
      </p:sp>
    </p:spTree>
    <p:extLst>
      <p:ext uri="{BB962C8B-B14F-4D97-AF65-F5344CB8AC3E}">
        <p14:creationId xmlns:p14="http://schemas.microsoft.com/office/powerpoint/2010/main" val="4263064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50A9D8-6710-C1CF-6B5E-F1758B29CB03}"/>
              </a:ext>
            </a:extLst>
          </p:cNvPr>
          <p:cNvSpPr txBox="1"/>
          <p:nvPr/>
        </p:nvSpPr>
        <p:spPr>
          <a:xfrm>
            <a:off x="-533400" y="1426028"/>
            <a:ext cx="10820400" cy="3139321"/>
          </a:xfrm>
          <a:prstGeom prst="rect">
            <a:avLst/>
          </a:prstGeom>
          <a:noFill/>
        </p:spPr>
        <p:txBody>
          <a:bodyPr wrap="square" rtlCol="0">
            <a:spAutoFit/>
          </a:bodyPr>
          <a:lstStyle/>
          <a:p>
            <a:r>
              <a:rPr lang="en-US" dirty="0"/>
              <a:t>If you believe the hype</a:t>
            </a:r>
          </a:p>
          <a:p>
            <a:r>
              <a:rPr lang="en-US" dirty="0"/>
              <a:t>Exponential phenomenon is rare/</a:t>
            </a:r>
            <a:r>
              <a:rPr lang="en-US" dirty="0" err="1"/>
              <a:t>dramative</a:t>
            </a:r>
            <a:endParaRPr lang="en-US" dirty="0"/>
          </a:p>
          <a:p>
            <a:r>
              <a:rPr lang="en-US" dirty="0"/>
              <a:t>Last time we have exponential growth we have Moore’s law  - creating the digital revolution…the rise of Intel, Microsoft exists as a recognition that software can be supported with better compute; the internet flowed out of </a:t>
            </a:r>
            <a:r>
              <a:rPr lang="en-US" dirty="0" err="1"/>
              <a:t>moore’s</a:t>
            </a:r>
            <a:r>
              <a:rPr lang="en-US" dirty="0"/>
              <a:t> law letting computers be connected and perform more than originally thought possible</a:t>
            </a:r>
          </a:p>
          <a:p>
            <a:endParaRPr lang="en-US" dirty="0"/>
          </a:p>
          <a:p>
            <a:r>
              <a:rPr lang="en-US" dirty="0"/>
              <a:t>If the current exponential continues what does it mean? Another dramatic revolution this time in AI</a:t>
            </a:r>
          </a:p>
          <a:p>
            <a:endParaRPr lang="en-US" dirty="0"/>
          </a:p>
          <a:p>
            <a:r>
              <a:rPr lang="en-US" dirty="0"/>
              <a:t>Elon AGI is coming because he asserts the </a:t>
            </a:r>
            <a:r>
              <a:rPr lang="en-US" dirty="0" err="1"/>
              <a:t>moore;s</a:t>
            </a:r>
            <a:r>
              <a:rPr lang="en-US" dirty="0"/>
              <a:t> law will continue to be extended—2028 it will reach AI research scientist for itself?!</a:t>
            </a:r>
          </a:p>
          <a:p>
            <a:endParaRPr lang="en-US" dirty="0"/>
          </a:p>
        </p:txBody>
      </p:sp>
      <p:pic>
        <p:nvPicPr>
          <p:cNvPr id="7170" name="Picture 2" descr="Summary of Situational Awareness - The Decade Ahead — EA Forum">
            <a:extLst>
              <a:ext uri="{FF2B5EF4-FFF2-40B4-BE49-F238E27FC236}">
                <a16:creationId xmlns:a16="http://schemas.microsoft.com/office/drawing/2014/main" id="{36B7E0B1-6ECA-1DE1-5DE9-4D51930F8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8248" y="3777343"/>
            <a:ext cx="3690540"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694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26EEA-2C51-CC1B-0FC5-DFF69C2038A2}"/>
              </a:ext>
            </a:extLst>
          </p:cNvPr>
          <p:cNvSpPr txBox="1"/>
          <p:nvPr/>
        </p:nvSpPr>
        <p:spPr>
          <a:xfrm>
            <a:off x="2971800" y="1273629"/>
            <a:ext cx="9154878" cy="1200329"/>
          </a:xfrm>
          <a:prstGeom prst="rect">
            <a:avLst/>
          </a:prstGeom>
          <a:noFill/>
        </p:spPr>
        <p:txBody>
          <a:bodyPr wrap="none" rtlCol="0">
            <a:spAutoFit/>
          </a:bodyPr>
          <a:lstStyle/>
          <a:p>
            <a:r>
              <a:rPr lang="en-US" dirty="0"/>
              <a:t>Scarce Resources</a:t>
            </a:r>
          </a:p>
          <a:p>
            <a:r>
              <a:rPr lang="en-US" dirty="0">
                <a:highlight>
                  <a:srgbClr val="FFFF00"/>
                </a:highlight>
              </a:rPr>
              <a:t>Compute 10^22 not interesting/compelling after that…exponential usefulness and performance</a:t>
            </a:r>
          </a:p>
          <a:p>
            <a:r>
              <a:rPr lang="en-US" dirty="0"/>
              <a:t>Data</a:t>
            </a:r>
          </a:p>
          <a:p>
            <a:r>
              <a:rPr lang="en-US" dirty="0"/>
              <a:t>Talent</a:t>
            </a:r>
          </a:p>
        </p:txBody>
      </p:sp>
    </p:spTree>
    <p:extLst>
      <p:ext uri="{BB962C8B-B14F-4D97-AF65-F5344CB8AC3E}">
        <p14:creationId xmlns:p14="http://schemas.microsoft.com/office/powerpoint/2010/main" val="640771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98D4CE-D3E1-E094-41CF-27D7903E5D7E}"/>
              </a:ext>
            </a:extLst>
          </p:cNvPr>
          <p:cNvSpPr txBox="1"/>
          <p:nvPr/>
        </p:nvSpPr>
        <p:spPr>
          <a:xfrm>
            <a:off x="957492" y="2528753"/>
            <a:ext cx="2069797" cy="369332"/>
          </a:xfrm>
          <a:prstGeom prst="rect">
            <a:avLst/>
          </a:prstGeom>
          <a:noFill/>
        </p:spPr>
        <p:txBody>
          <a:bodyPr wrap="none" rtlCol="0">
            <a:spAutoFit/>
          </a:bodyPr>
          <a:lstStyle/>
          <a:p>
            <a:r>
              <a:rPr lang="en-US" dirty="0"/>
              <a:t>The dog chased the </a:t>
            </a:r>
          </a:p>
        </p:txBody>
      </p:sp>
      <p:sp>
        <p:nvSpPr>
          <p:cNvPr id="3" name="TextBox 2">
            <a:extLst>
              <a:ext uri="{FF2B5EF4-FFF2-40B4-BE49-F238E27FC236}">
                <a16:creationId xmlns:a16="http://schemas.microsoft.com/office/drawing/2014/main" id="{64E9F828-50D5-A44C-BC16-D4A425296B95}"/>
              </a:ext>
            </a:extLst>
          </p:cNvPr>
          <p:cNvSpPr txBox="1"/>
          <p:nvPr/>
        </p:nvSpPr>
        <p:spPr>
          <a:xfrm>
            <a:off x="7105291" y="1951672"/>
            <a:ext cx="1452834" cy="1477328"/>
          </a:xfrm>
          <a:prstGeom prst="rect">
            <a:avLst/>
          </a:prstGeom>
          <a:noFill/>
        </p:spPr>
        <p:txBody>
          <a:bodyPr wrap="none" rtlCol="0">
            <a:spAutoFit/>
          </a:bodyPr>
          <a:lstStyle/>
          <a:p>
            <a:r>
              <a:rPr lang="en-US" dirty="0"/>
              <a:t>Cat 15%</a:t>
            </a:r>
          </a:p>
          <a:p>
            <a:r>
              <a:rPr lang="en-US" dirty="0"/>
              <a:t>Bone 8%</a:t>
            </a:r>
          </a:p>
          <a:p>
            <a:r>
              <a:rPr lang="en-US" dirty="0"/>
              <a:t>… …</a:t>
            </a:r>
          </a:p>
          <a:p>
            <a:r>
              <a:rPr lang="en-US" dirty="0"/>
              <a:t>Printer 0.01%</a:t>
            </a:r>
          </a:p>
          <a:p>
            <a:r>
              <a:rPr lang="en-US" dirty="0"/>
              <a:t>Total 100%</a:t>
            </a:r>
          </a:p>
        </p:txBody>
      </p:sp>
      <p:sp>
        <p:nvSpPr>
          <p:cNvPr id="5" name="TextBox 4">
            <a:extLst>
              <a:ext uri="{FF2B5EF4-FFF2-40B4-BE49-F238E27FC236}">
                <a16:creationId xmlns:a16="http://schemas.microsoft.com/office/drawing/2014/main" id="{8FF5CCCA-70CA-51A3-C950-578DCFDD4577}"/>
              </a:ext>
            </a:extLst>
          </p:cNvPr>
          <p:cNvSpPr txBox="1"/>
          <p:nvPr/>
        </p:nvSpPr>
        <p:spPr>
          <a:xfrm>
            <a:off x="189781" y="345057"/>
            <a:ext cx="4176721" cy="369332"/>
          </a:xfrm>
          <a:prstGeom prst="rect">
            <a:avLst/>
          </a:prstGeom>
          <a:noFill/>
        </p:spPr>
        <p:txBody>
          <a:bodyPr wrap="none" rtlCol="0">
            <a:spAutoFit/>
          </a:bodyPr>
          <a:lstStyle/>
          <a:p>
            <a:r>
              <a:rPr lang="en-US" dirty="0"/>
              <a:t>Given some prior conditions, what is next?</a:t>
            </a:r>
          </a:p>
        </p:txBody>
      </p:sp>
      <p:sp>
        <p:nvSpPr>
          <p:cNvPr id="6" name="TextBox 5">
            <a:extLst>
              <a:ext uri="{FF2B5EF4-FFF2-40B4-BE49-F238E27FC236}">
                <a16:creationId xmlns:a16="http://schemas.microsoft.com/office/drawing/2014/main" id="{4FC8B7D2-A289-FF20-3993-79820AE5F15E}"/>
              </a:ext>
            </a:extLst>
          </p:cNvPr>
          <p:cNvSpPr txBox="1"/>
          <p:nvPr/>
        </p:nvSpPr>
        <p:spPr>
          <a:xfrm>
            <a:off x="1009291" y="1379470"/>
            <a:ext cx="1099981" cy="369332"/>
          </a:xfrm>
          <a:prstGeom prst="rect">
            <a:avLst/>
          </a:prstGeom>
          <a:noFill/>
        </p:spPr>
        <p:txBody>
          <a:bodyPr wrap="none" rtlCol="0">
            <a:spAutoFit/>
          </a:bodyPr>
          <a:lstStyle/>
          <a:p>
            <a:r>
              <a:rPr lang="en-US" u="sng" dirty="0"/>
              <a:t>Condition</a:t>
            </a:r>
          </a:p>
        </p:txBody>
      </p:sp>
      <p:sp>
        <p:nvSpPr>
          <p:cNvPr id="7" name="TextBox 6">
            <a:extLst>
              <a:ext uri="{FF2B5EF4-FFF2-40B4-BE49-F238E27FC236}">
                <a16:creationId xmlns:a16="http://schemas.microsoft.com/office/drawing/2014/main" id="{D2A7A78B-7E6A-A486-E947-4DFDCB446946}"/>
              </a:ext>
            </a:extLst>
          </p:cNvPr>
          <p:cNvSpPr txBox="1"/>
          <p:nvPr/>
        </p:nvSpPr>
        <p:spPr>
          <a:xfrm>
            <a:off x="7105291" y="1372632"/>
            <a:ext cx="1276696" cy="369332"/>
          </a:xfrm>
          <a:prstGeom prst="rect">
            <a:avLst/>
          </a:prstGeom>
          <a:noFill/>
        </p:spPr>
        <p:txBody>
          <a:bodyPr wrap="none" rtlCol="0">
            <a:spAutoFit/>
          </a:bodyPr>
          <a:lstStyle/>
          <a:p>
            <a:r>
              <a:rPr lang="en-US" u="sng" dirty="0"/>
              <a:t>Completion</a:t>
            </a:r>
          </a:p>
        </p:txBody>
      </p:sp>
    </p:spTree>
    <p:extLst>
      <p:ext uri="{BB962C8B-B14F-4D97-AF65-F5344CB8AC3E}">
        <p14:creationId xmlns:p14="http://schemas.microsoft.com/office/powerpoint/2010/main" val="58899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4514829-2910-C3EC-EEAE-90DB4FBAB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57" y="1206272"/>
            <a:ext cx="8305800" cy="46720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907F99-3AA6-C835-E231-46733FF189C5}"/>
              </a:ext>
            </a:extLst>
          </p:cNvPr>
          <p:cNvSpPr txBox="1"/>
          <p:nvPr/>
        </p:nvSpPr>
        <p:spPr>
          <a:xfrm>
            <a:off x="272143" y="141514"/>
            <a:ext cx="2189510" cy="369332"/>
          </a:xfrm>
          <a:prstGeom prst="rect">
            <a:avLst/>
          </a:prstGeom>
          <a:noFill/>
        </p:spPr>
        <p:txBody>
          <a:bodyPr wrap="none" rtlCol="0">
            <a:spAutoFit/>
          </a:bodyPr>
          <a:lstStyle/>
          <a:p>
            <a:r>
              <a:rPr lang="en-US" dirty="0"/>
              <a:t>How much compute?</a:t>
            </a:r>
          </a:p>
        </p:txBody>
      </p:sp>
      <p:sp>
        <p:nvSpPr>
          <p:cNvPr id="4" name="TextBox 3">
            <a:extLst>
              <a:ext uri="{FF2B5EF4-FFF2-40B4-BE49-F238E27FC236}">
                <a16:creationId xmlns:a16="http://schemas.microsoft.com/office/drawing/2014/main" id="{7CE86163-CA7E-A9E4-7C38-83C338A8E531}"/>
              </a:ext>
            </a:extLst>
          </p:cNvPr>
          <p:cNvSpPr txBox="1"/>
          <p:nvPr/>
        </p:nvSpPr>
        <p:spPr>
          <a:xfrm>
            <a:off x="598714" y="6393320"/>
            <a:ext cx="6096000" cy="646331"/>
          </a:xfrm>
          <a:prstGeom prst="rect">
            <a:avLst/>
          </a:prstGeom>
          <a:noFill/>
        </p:spPr>
        <p:txBody>
          <a:bodyPr wrap="square">
            <a:spAutoFit/>
          </a:bodyPr>
          <a:lstStyle/>
          <a:p>
            <a:r>
              <a:rPr lang="en-US" dirty="0">
                <a:hlinkClick r:id="rId3"/>
              </a:rPr>
              <a:t>https://epoch.ai/blog/compute-trends</a:t>
            </a:r>
            <a:endParaRPr lang="en-US" dirty="0"/>
          </a:p>
          <a:p>
            <a:endParaRPr lang="en-US" dirty="0"/>
          </a:p>
        </p:txBody>
      </p:sp>
      <p:sp>
        <p:nvSpPr>
          <p:cNvPr id="5" name="TextBox 4">
            <a:extLst>
              <a:ext uri="{FF2B5EF4-FFF2-40B4-BE49-F238E27FC236}">
                <a16:creationId xmlns:a16="http://schemas.microsoft.com/office/drawing/2014/main" id="{9744978A-DE5C-092E-15D4-27DB8EDA7A3E}"/>
              </a:ext>
            </a:extLst>
          </p:cNvPr>
          <p:cNvSpPr txBox="1"/>
          <p:nvPr/>
        </p:nvSpPr>
        <p:spPr>
          <a:xfrm>
            <a:off x="272143" y="579423"/>
            <a:ext cx="11005457" cy="646331"/>
          </a:xfrm>
          <a:prstGeom prst="rect">
            <a:avLst/>
          </a:prstGeom>
          <a:noFill/>
        </p:spPr>
        <p:txBody>
          <a:bodyPr wrap="square" rtlCol="0">
            <a:spAutoFit/>
          </a:bodyPr>
          <a:lstStyle/>
          <a:p>
            <a:r>
              <a:rPr lang="en-US" dirty="0"/>
              <a:t>AI training time, in a pre deep learning era, training time compute needs doubled every 21.6months, now training time compute needs doubles every 6 months </a:t>
            </a:r>
          </a:p>
        </p:txBody>
      </p:sp>
      <p:sp>
        <p:nvSpPr>
          <p:cNvPr id="6" name="TextBox 5">
            <a:extLst>
              <a:ext uri="{FF2B5EF4-FFF2-40B4-BE49-F238E27FC236}">
                <a16:creationId xmlns:a16="http://schemas.microsoft.com/office/drawing/2014/main" id="{499B1179-872D-80C0-EEE3-14D612875BC4}"/>
              </a:ext>
            </a:extLst>
          </p:cNvPr>
          <p:cNvSpPr txBox="1"/>
          <p:nvPr/>
        </p:nvSpPr>
        <p:spPr>
          <a:xfrm>
            <a:off x="9764486" y="1959429"/>
            <a:ext cx="2329543" cy="1477328"/>
          </a:xfrm>
          <a:prstGeom prst="rect">
            <a:avLst/>
          </a:prstGeom>
          <a:noFill/>
        </p:spPr>
        <p:txBody>
          <a:bodyPr wrap="square" rtlCol="0">
            <a:spAutoFit/>
          </a:bodyPr>
          <a:lstStyle/>
          <a:p>
            <a:r>
              <a:rPr lang="en-US" dirty="0"/>
              <a:t>This is why the world can’t get enough GPUs for training &amp; with expanded usage GPUs for inference</a:t>
            </a:r>
          </a:p>
        </p:txBody>
      </p:sp>
    </p:spTree>
    <p:extLst>
      <p:ext uri="{BB962C8B-B14F-4D97-AF65-F5344CB8AC3E}">
        <p14:creationId xmlns:p14="http://schemas.microsoft.com/office/powerpoint/2010/main" val="553007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D5D002-889E-4033-F229-D2C5A9114640}"/>
              </a:ext>
            </a:extLst>
          </p:cNvPr>
          <p:cNvSpPr txBox="1"/>
          <p:nvPr/>
        </p:nvSpPr>
        <p:spPr>
          <a:xfrm>
            <a:off x="1240971" y="827314"/>
            <a:ext cx="7089890" cy="369332"/>
          </a:xfrm>
          <a:prstGeom prst="rect">
            <a:avLst/>
          </a:prstGeom>
          <a:noFill/>
        </p:spPr>
        <p:txBody>
          <a:bodyPr wrap="none" rtlCol="0">
            <a:spAutoFit/>
          </a:bodyPr>
          <a:lstStyle/>
          <a:p>
            <a:r>
              <a:rPr lang="en-US" dirty="0"/>
              <a:t>Exec Order 14110 – be careful about the models, and who can build them</a:t>
            </a:r>
          </a:p>
        </p:txBody>
      </p:sp>
      <p:sp>
        <p:nvSpPr>
          <p:cNvPr id="4" name="TextBox 3">
            <a:extLst>
              <a:ext uri="{FF2B5EF4-FFF2-40B4-BE49-F238E27FC236}">
                <a16:creationId xmlns:a16="http://schemas.microsoft.com/office/drawing/2014/main" id="{6EEFAB5A-165C-636E-13C7-E3D13B940C3F}"/>
              </a:ext>
            </a:extLst>
          </p:cNvPr>
          <p:cNvSpPr txBox="1"/>
          <p:nvPr/>
        </p:nvSpPr>
        <p:spPr>
          <a:xfrm>
            <a:off x="315685" y="6129048"/>
            <a:ext cx="6096000" cy="646331"/>
          </a:xfrm>
          <a:prstGeom prst="rect">
            <a:avLst/>
          </a:prstGeom>
          <a:noFill/>
        </p:spPr>
        <p:txBody>
          <a:bodyPr wrap="square">
            <a:spAutoFit/>
          </a:bodyPr>
          <a:lstStyle/>
          <a:p>
            <a:r>
              <a:rPr lang="en-US" dirty="0">
                <a:hlinkClick r:id="rId2"/>
              </a:rPr>
              <a:t>https://blog.heim.xyz/training-compute-thresholds/</a:t>
            </a:r>
            <a:endParaRPr lang="en-US" dirty="0"/>
          </a:p>
          <a:p>
            <a:endParaRPr lang="en-US" dirty="0"/>
          </a:p>
        </p:txBody>
      </p:sp>
      <p:pic>
        <p:nvPicPr>
          <p:cNvPr id="9218" name="Picture 2">
            <a:extLst>
              <a:ext uri="{FF2B5EF4-FFF2-40B4-BE49-F238E27FC236}">
                <a16:creationId xmlns:a16="http://schemas.microsoft.com/office/drawing/2014/main" id="{E7571B0A-3919-DDC0-B679-900A7932F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459182"/>
            <a:ext cx="5375048" cy="3939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86722D-29B0-2DD3-FA60-E136FAD0691A}"/>
              </a:ext>
            </a:extLst>
          </p:cNvPr>
          <p:cNvSpPr txBox="1"/>
          <p:nvPr/>
        </p:nvSpPr>
        <p:spPr>
          <a:xfrm>
            <a:off x="1981200" y="1872343"/>
            <a:ext cx="7333931" cy="646331"/>
          </a:xfrm>
          <a:prstGeom prst="rect">
            <a:avLst/>
          </a:prstGeom>
          <a:noFill/>
        </p:spPr>
        <p:txBody>
          <a:bodyPr wrap="none" rtlCol="0">
            <a:spAutoFit/>
          </a:bodyPr>
          <a:lstStyle/>
          <a:p>
            <a:r>
              <a:rPr lang="en-US" dirty="0"/>
              <a:t>If you have a model that can perform 10^26 operations you have to report it</a:t>
            </a:r>
          </a:p>
          <a:p>
            <a:r>
              <a:rPr lang="en-US" dirty="0"/>
              <a:t>1 month after announcement, the first model reached it</a:t>
            </a:r>
          </a:p>
        </p:txBody>
      </p:sp>
    </p:spTree>
    <p:extLst>
      <p:ext uri="{BB962C8B-B14F-4D97-AF65-F5344CB8AC3E}">
        <p14:creationId xmlns:p14="http://schemas.microsoft.com/office/powerpoint/2010/main" val="3680886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83D78-6DFA-5B89-E4A1-6590E35D0CF3}"/>
              </a:ext>
            </a:extLst>
          </p:cNvPr>
          <p:cNvSpPr txBox="1"/>
          <p:nvPr/>
        </p:nvSpPr>
        <p:spPr>
          <a:xfrm>
            <a:off x="545730" y="545585"/>
            <a:ext cx="11100539" cy="369332"/>
          </a:xfrm>
          <a:prstGeom prst="rect">
            <a:avLst/>
          </a:prstGeom>
          <a:noFill/>
        </p:spPr>
        <p:txBody>
          <a:bodyPr wrap="none" rtlCol="0">
            <a:spAutoFit/>
          </a:bodyPr>
          <a:lstStyle/>
          <a:p>
            <a:r>
              <a:rPr lang="en-US" dirty="0"/>
              <a:t>The ability to build models is concentrated; this presents a big problem, economic barriers to joining and competing</a:t>
            </a:r>
          </a:p>
        </p:txBody>
      </p:sp>
      <p:pic>
        <p:nvPicPr>
          <p:cNvPr id="10242" name="Picture 2">
            <a:extLst>
              <a:ext uri="{FF2B5EF4-FFF2-40B4-BE49-F238E27FC236}">
                <a16:creationId xmlns:a16="http://schemas.microsoft.com/office/drawing/2014/main" id="{F71BBCBE-A075-B252-03E8-88E1F71CA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028" y="3174546"/>
            <a:ext cx="5558971" cy="29532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FC1A1C-E2BE-2B49-7AD2-5A49D9E25BB8}"/>
              </a:ext>
            </a:extLst>
          </p:cNvPr>
          <p:cNvSpPr txBox="1"/>
          <p:nvPr/>
        </p:nvSpPr>
        <p:spPr>
          <a:xfrm>
            <a:off x="112339" y="5775849"/>
            <a:ext cx="6096000" cy="923330"/>
          </a:xfrm>
          <a:prstGeom prst="rect">
            <a:avLst/>
          </a:prstGeom>
          <a:noFill/>
        </p:spPr>
        <p:txBody>
          <a:bodyPr wrap="square">
            <a:spAutoFit/>
          </a:bodyPr>
          <a:lstStyle/>
          <a:p>
            <a:r>
              <a:rPr lang="en-US" dirty="0">
                <a:hlinkClick r:id="rId3"/>
              </a:rPr>
              <a:t>https://commons.wikimedia.org/wiki/File:Estimated_training_cost_of_some_AI_models_-_2024_AI_index.jpg</a:t>
            </a:r>
            <a:endParaRPr lang="en-US" dirty="0"/>
          </a:p>
          <a:p>
            <a:endParaRPr lang="en-US" dirty="0"/>
          </a:p>
        </p:txBody>
      </p:sp>
    </p:spTree>
    <p:extLst>
      <p:ext uri="{BB962C8B-B14F-4D97-AF65-F5344CB8AC3E}">
        <p14:creationId xmlns:p14="http://schemas.microsoft.com/office/powerpoint/2010/main" val="4097714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3E3EE-62AF-2F88-4DE8-8879E104705D}"/>
              </a:ext>
            </a:extLst>
          </p:cNvPr>
          <p:cNvSpPr txBox="1"/>
          <p:nvPr/>
        </p:nvSpPr>
        <p:spPr>
          <a:xfrm>
            <a:off x="1077686" y="859971"/>
            <a:ext cx="2172582" cy="369332"/>
          </a:xfrm>
          <a:prstGeom prst="rect">
            <a:avLst/>
          </a:prstGeom>
          <a:noFill/>
        </p:spPr>
        <p:txBody>
          <a:bodyPr wrap="none" rtlCol="0">
            <a:spAutoFit/>
          </a:bodyPr>
          <a:lstStyle/>
          <a:p>
            <a:r>
              <a:rPr lang="en-US" dirty="0"/>
              <a:t>Compute is essential</a:t>
            </a:r>
          </a:p>
        </p:txBody>
      </p:sp>
      <p:pic>
        <p:nvPicPr>
          <p:cNvPr id="11266" name="Picture 2" descr="The CHIPS for America Act of 2022 | DigiKey">
            <a:extLst>
              <a:ext uri="{FF2B5EF4-FFF2-40B4-BE49-F238E27FC236}">
                <a16:creationId xmlns:a16="http://schemas.microsoft.com/office/drawing/2014/main" id="{979BE2FC-B221-C148-775D-AEFD118E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32" y="2119993"/>
            <a:ext cx="5774871" cy="28412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C578F6-4B31-0571-F417-5412E0E9BA90}"/>
              </a:ext>
            </a:extLst>
          </p:cNvPr>
          <p:cNvSpPr txBox="1"/>
          <p:nvPr/>
        </p:nvSpPr>
        <p:spPr>
          <a:xfrm>
            <a:off x="2416628" y="5998029"/>
            <a:ext cx="6096000" cy="923330"/>
          </a:xfrm>
          <a:prstGeom prst="rect">
            <a:avLst/>
          </a:prstGeom>
          <a:noFill/>
        </p:spPr>
        <p:txBody>
          <a:bodyPr wrap="square">
            <a:spAutoFit/>
          </a:bodyPr>
          <a:lstStyle/>
          <a:p>
            <a:r>
              <a:rPr lang="en-US" dirty="0">
                <a:hlinkClick r:id="rId3"/>
              </a:rPr>
              <a:t>https://www.digikey.ro/ro/blog/tech-community-gets-behind-chips-act</a:t>
            </a:r>
            <a:endParaRPr lang="en-US" dirty="0"/>
          </a:p>
          <a:p>
            <a:endParaRPr lang="en-US" dirty="0"/>
          </a:p>
        </p:txBody>
      </p:sp>
    </p:spTree>
    <p:extLst>
      <p:ext uri="{BB962C8B-B14F-4D97-AF65-F5344CB8AC3E}">
        <p14:creationId xmlns:p14="http://schemas.microsoft.com/office/powerpoint/2010/main" val="1585821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C2685-463E-B4D9-AC35-20CAF5B0FD64}"/>
              </a:ext>
            </a:extLst>
          </p:cNvPr>
          <p:cNvSpPr txBox="1"/>
          <p:nvPr/>
        </p:nvSpPr>
        <p:spPr>
          <a:xfrm>
            <a:off x="1469571" y="674914"/>
            <a:ext cx="2531334" cy="1754326"/>
          </a:xfrm>
          <a:prstGeom prst="rect">
            <a:avLst/>
          </a:prstGeom>
          <a:noFill/>
        </p:spPr>
        <p:txBody>
          <a:bodyPr wrap="none" rtlCol="0">
            <a:spAutoFit/>
          </a:bodyPr>
          <a:lstStyle/>
          <a:p>
            <a:r>
              <a:rPr lang="en-US" dirty="0"/>
              <a:t>Computer game industry</a:t>
            </a:r>
          </a:p>
          <a:p>
            <a:r>
              <a:rPr lang="en-US" dirty="0"/>
              <a:t>Self Driving Car industry</a:t>
            </a:r>
          </a:p>
          <a:p>
            <a:r>
              <a:rPr lang="en-US" dirty="0"/>
              <a:t>Crypto Currency Industry</a:t>
            </a:r>
          </a:p>
          <a:p>
            <a:r>
              <a:rPr lang="en-US" dirty="0"/>
              <a:t>AI industry</a:t>
            </a:r>
          </a:p>
          <a:p>
            <a:r>
              <a:rPr lang="en-US" dirty="0"/>
              <a:t>Robotics</a:t>
            </a:r>
          </a:p>
          <a:p>
            <a:r>
              <a:rPr lang="en-US" dirty="0"/>
              <a:t>Defense</a:t>
            </a:r>
          </a:p>
        </p:txBody>
      </p:sp>
    </p:spTree>
    <p:extLst>
      <p:ext uri="{BB962C8B-B14F-4D97-AF65-F5344CB8AC3E}">
        <p14:creationId xmlns:p14="http://schemas.microsoft.com/office/powerpoint/2010/main" val="703434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D369C-D242-0DCF-BCAC-0AFCC4C84623}"/>
              </a:ext>
            </a:extLst>
          </p:cNvPr>
          <p:cNvSpPr txBox="1"/>
          <p:nvPr/>
        </p:nvSpPr>
        <p:spPr>
          <a:xfrm>
            <a:off x="9764336" y="204507"/>
            <a:ext cx="1746568" cy="369332"/>
          </a:xfrm>
          <a:prstGeom prst="rect">
            <a:avLst/>
          </a:prstGeom>
          <a:noFill/>
        </p:spPr>
        <p:txBody>
          <a:bodyPr wrap="none" rtlCol="0">
            <a:spAutoFit/>
          </a:bodyPr>
          <a:lstStyle/>
          <a:p>
            <a:r>
              <a:rPr lang="en-US" dirty="0"/>
              <a:t>AI Industry Stack</a:t>
            </a:r>
          </a:p>
        </p:txBody>
      </p:sp>
      <p:sp>
        <p:nvSpPr>
          <p:cNvPr id="3" name="Rectangle 2">
            <a:extLst>
              <a:ext uri="{FF2B5EF4-FFF2-40B4-BE49-F238E27FC236}">
                <a16:creationId xmlns:a16="http://schemas.microsoft.com/office/drawing/2014/main" id="{DEB04A7B-BFD8-7B73-201B-9F5B492FD45D}"/>
              </a:ext>
            </a:extLst>
          </p:cNvPr>
          <p:cNvSpPr/>
          <p:nvPr/>
        </p:nvSpPr>
        <p:spPr>
          <a:xfrm>
            <a:off x="1001486" y="6074671"/>
            <a:ext cx="5976257" cy="663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Compute Hardware</a:t>
            </a:r>
          </a:p>
          <a:p>
            <a:pPr algn="ctr"/>
            <a:r>
              <a:rPr lang="en-US" sz="1600" dirty="0"/>
              <a:t>GPUs TPUs to accelerate training and inference of these models</a:t>
            </a:r>
          </a:p>
        </p:txBody>
      </p:sp>
      <p:sp>
        <p:nvSpPr>
          <p:cNvPr id="4" name="Rectangle 3">
            <a:extLst>
              <a:ext uri="{FF2B5EF4-FFF2-40B4-BE49-F238E27FC236}">
                <a16:creationId xmlns:a16="http://schemas.microsoft.com/office/drawing/2014/main" id="{FB85AF54-1EFF-2043-2484-7114E80AE6E1}"/>
              </a:ext>
            </a:extLst>
          </p:cNvPr>
          <p:cNvSpPr/>
          <p:nvPr/>
        </p:nvSpPr>
        <p:spPr>
          <a:xfrm>
            <a:off x="1001486" y="5171159"/>
            <a:ext cx="5976257" cy="663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Cloud Platforms</a:t>
            </a:r>
          </a:p>
          <a:p>
            <a:pPr algn="ctr"/>
            <a:r>
              <a:rPr lang="en-US" sz="1600" dirty="0"/>
              <a:t>Compute hardware exposed to developers in a cloud provider</a:t>
            </a:r>
          </a:p>
          <a:p>
            <a:pPr algn="ctr"/>
            <a:r>
              <a:rPr lang="en-US" sz="1600" dirty="0"/>
              <a:t>AWS, GCP, Azure, Digital Ocean</a:t>
            </a:r>
          </a:p>
        </p:txBody>
      </p:sp>
      <p:sp>
        <p:nvSpPr>
          <p:cNvPr id="5" name="Rectangle 4">
            <a:extLst>
              <a:ext uri="{FF2B5EF4-FFF2-40B4-BE49-F238E27FC236}">
                <a16:creationId xmlns:a16="http://schemas.microsoft.com/office/drawing/2014/main" id="{41BA8291-0360-9BF4-9091-144F10BFBA4D}"/>
              </a:ext>
            </a:extLst>
          </p:cNvPr>
          <p:cNvSpPr/>
          <p:nvPr/>
        </p:nvSpPr>
        <p:spPr>
          <a:xfrm>
            <a:off x="3369128" y="2047264"/>
            <a:ext cx="1665515" cy="2894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Closed weight foundation models</a:t>
            </a:r>
          </a:p>
          <a:p>
            <a:pPr algn="ctr"/>
            <a:r>
              <a:rPr lang="en-US" sz="1600" dirty="0"/>
              <a:t>ChatGPT 01</a:t>
            </a:r>
          </a:p>
        </p:txBody>
      </p:sp>
      <p:sp>
        <p:nvSpPr>
          <p:cNvPr id="6" name="Rectangle 5">
            <a:extLst>
              <a:ext uri="{FF2B5EF4-FFF2-40B4-BE49-F238E27FC236}">
                <a16:creationId xmlns:a16="http://schemas.microsoft.com/office/drawing/2014/main" id="{F7158112-5086-0B22-70EC-4CFE637CEC85}"/>
              </a:ext>
            </a:extLst>
          </p:cNvPr>
          <p:cNvSpPr/>
          <p:nvPr/>
        </p:nvSpPr>
        <p:spPr>
          <a:xfrm>
            <a:off x="5219700" y="3921427"/>
            <a:ext cx="1752600" cy="10098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Open weight models</a:t>
            </a:r>
          </a:p>
          <a:p>
            <a:pPr algn="ctr"/>
            <a:r>
              <a:rPr lang="en-US" sz="1600" dirty="0"/>
              <a:t>Llama 3</a:t>
            </a:r>
          </a:p>
        </p:txBody>
      </p:sp>
      <p:sp>
        <p:nvSpPr>
          <p:cNvPr id="7" name="Rectangle 6">
            <a:extLst>
              <a:ext uri="{FF2B5EF4-FFF2-40B4-BE49-F238E27FC236}">
                <a16:creationId xmlns:a16="http://schemas.microsoft.com/office/drawing/2014/main" id="{A49E4968-ACDE-8345-D8F1-50C0B997E400}"/>
              </a:ext>
            </a:extLst>
          </p:cNvPr>
          <p:cNvSpPr/>
          <p:nvPr/>
        </p:nvSpPr>
        <p:spPr>
          <a:xfrm>
            <a:off x="5219700" y="2047264"/>
            <a:ext cx="1752600" cy="1499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 hub – platform to share and host models</a:t>
            </a:r>
          </a:p>
          <a:p>
            <a:pPr algn="ctr"/>
            <a:r>
              <a:rPr lang="en-US" sz="1600" dirty="0"/>
              <a:t>Hugging face, replicate</a:t>
            </a:r>
          </a:p>
        </p:txBody>
      </p:sp>
      <p:cxnSp>
        <p:nvCxnSpPr>
          <p:cNvPr id="9" name="Straight Arrow Connector 8">
            <a:extLst>
              <a:ext uri="{FF2B5EF4-FFF2-40B4-BE49-F238E27FC236}">
                <a16:creationId xmlns:a16="http://schemas.microsoft.com/office/drawing/2014/main" id="{F6A91CAC-FA64-6CE8-C7D5-3F280848E02E}"/>
              </a:ext>
            </a:extLst>
          </p:cNvPr>
          <p:cNvCxnSpPr>
            <a:stCxn id="3" idx="0"/>
            <a:endCxn id="4" idx="2"/>
          </p:cNvCxnSpPr>
          <p:nvPr/>
        </p:nvCxnSpPr>
        <p:spPr>
          <a:xfrm flipV="1">
            <a:off x="3989615" y="5834745"/>
            <a:ext cx="0" cy="2399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769159-FDA2-017A-2D1F-C420B1AEF93A}"/>
              </a:ext>
            </a:extLst>
          </p:cNvPr>
          <p:cNvCxnSpPr>
            <a:cxnSpLocks/>
            <a:stCxn id="4" idx="0"/>
            <a:endCxn id="5" idx="2"/>
          </p:cNvCxnSpPr>
          <p:nvPr/>
        </p:nvCxnSpPr>
        <p:spPr>
          <a:xfrm flipV="1">
            <a:off x="3989615" y="4942120"/>
            <a:ext cx="212271" cy="2290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ABC9886-BCB5-D7E2-0D17-14D8E742FC66}"/>
              </a:ext>
            </a:extLst>
          </p:cNvPr>
          <p:cNvCxnSpPr>
            <a:cxnSpLocks/>
            <a:endCxn id="6" idx="2"/>
          </p:cNvCxnSpPr>
          <p:nvPr/>
        </p:nvCxnSpPr>
        <p:spPr>
          <a:xfrm flipV="1">
            <a:off x="6096000" y="4931233"/>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E412BC-730B-3CB8-C7EE-AA7A1BDDB945}"/>
              </a:ext>
            </a:extLst>
          </p:cNvPr>
          <p:cNvCxnSpPr>
            <a:cxnSpLocks/>
          </p:cNvCxnSpPr>
          <p:nvPr/>
        </p:nvCxnSpPr>
        <p:spPr>
          <a:xfrm flipV="1">
            <a:off x="6085114" y="3546930"/>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2F828B-79C8-F035-0CAD-4B963D634440}"/>
              </a:ext>
            </a:extLst>
          </p:cNvPr>
          <p:cNvCxnSpPr>
            <a:cxnSpLocks/>
          </p:cNvCxnSpPr>
          <p:nvPr/>
        </p:nvCxnSpPr>
        <p:spPr>
          <a:xfrm flipV="1">
            <a:off x="6096000" y="1661880"/>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60F3E14-B52C-2A12-EBC7-C4284599B5C9}"/>
              </a:ext>
            </a:extLst>
          </p:cNvPr>
          <p:cNvCxnSpPr>
            <a:cxnSpLocks/>
          </p:cNvCxnSpPr>
          <p:nvPr/>
        </p:nvCxnSpPr>
        <p:spPr>
          <a:xfrm flipV="1">
            <a:off x="4201885" y="1661880"/>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73B3DC-7F65-063F-F4DA-B94E5B395A9F}"/>
              </a:ext>
            </a:extLst>
          </p:cNvPr>
          <p:cNvCxnSpPr>
            <a:cxnSpLocks/>
          </p:cNvCxnSpPr>
          <p:nvPr/>
        </p:nvCxnSpPr>
        <p:spPr>
          <a:xfrm flipV="1">
            <a:off x="1730828" y="4920346"/>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5248D8-C01C-3AFC-7E49-5EFF6F3AE07D}"/>
              </a:ext>
            </a:extLst>
          </p:cNvPr>
          <p:cNvSpPr/>
          <p:nvPr/>
        </p:nvSpPr>
        <p:spPr>
          <a:xfrm>
            <a:off x="996043" y="1023255"/>
            <a:ext cx="1665515" cy="3897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End to End applications</a:t>
            </a:r>
          </a:p>
          <a:p>
            <a:pPr algn="ctr"/>
            <a:r>
              <a:rPr lang="en-US" sz="1600" dirty="0"/>
              <a:t>Ex. Midjourney, runway</a:t>
            </a:r>
          </a:p>
        </p:txBody>
      </p:sp>
      <p:sp>
        <p:nvSpPr>
          <p:cNvPr id="32" name="Rectangle 31">
            <a:extLst>
              <a:ext uri="{FF2B5EF4-FFF2-40B4-BE49-F238E27FC236}">
                <a16:creationId xmlns:a16="http://schemas.microsoft.com/office/drawing/2014/main" id="{2D5786CD-ED5B-C03E-E6E6-B51C98E51CEA}"/>
              </a:ext>
            </a:extLst>
          </p:cNvPr>
          <p:cNvSpPr/>
          <p:nvPr/>
        </p:nvSpPr>
        <p:spPr>
          <a:xfrm>
            <a:off x="3369128" y="1023255"/>
            <a:ext cx="3603172" cy="663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Apps </a:t>
            </a:r>
          </a:p>
          <a:p>
            <a:pPr algn="ctr"/>
            <a:r>
              <a:rPr lang="en-US" sz="1200" dirty="0"/>
              <a:t>Grammarly</a:t>
            </a:r>
          </a:p>
          <a:p>
            <a:pPr algn="ctr"/>
            <a:r>
              <a:rPr lang="en-US" sz="1200" dirty="0" err="1"/>
              <a:t>Github</a:t>
            </a:r>
            <a:r>
              <a:rPr lang="en-US" sz="1200" dirty="0"/>
              <a:t> copilot, customer service chatbot</a:t>
            </a:r>
          </a:p>
        </p:txBody>
      </p:sp>
      <p:pic>
        <p:nvPicPr>
          <p:cNvPr id="35" name="Graphic 34" descr="Users with solid fill">
            <a:extLst>
              <a:ext uri="{FF2B5EF4-FFF2-40B4-BE49-F238E27FC236}">
                <a16:creationId xmlns:a16="http://schemas.microsoft.com/office/drawing/2014/main" id="{F8083EC6-D75D-54EF-F692-184CEDE09D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11928" y="-120184"/>
            <a:ext cx="914400" cy="914400"/>
          </a:xfrm>
          <a:prstGeom prst="rect">
            <a:avLst/>
          </a:prstGeom>
        </p:spPr>
      </p:pic>
      <p:sp>
        <p:nvSpPr>
          <p:cNvPr id="36" name="TextBox 35">
            <a:extLst>
              <a:ext uri="{FF2B5EF4-FFF2-40B4-BE49-F238E27FC236}">
                <a16:creationId xmlns:a16="http://schemas.microsoft.com/office/drawing/2014/main" id="{B585AA5B-1B3B-9D04-4750-FA5DD4CDCEBA}"/>
              </a:ext>
            </a:extLst>
          </p:cNvPr>
          <p:cNvSpPr txBox="1"/>
          <p:nvPr/>
        </p:nvSpPr>
        <p:spPr>
          <a:xfrm>
            <a:off x="3744115" y="112977"/>
            <a:ext cx="703269" cy="369332"/>
          </a:xfrm>
          <a:prstGeom prst="rect">
            <a:avLst/>
          </a:prstGeom>
          <a:noFill/>
        </p:spPr>
        <p:txBody>
          <a:bodyPr wrap="none" rtlCol="0">
            <a:spAutoFit/>
          </a:bodyPr>
          <a:lstStyle/>
          <a:p>
            <a:r>
              <a:rPr lang="en-US" dirty="0"/>
              <a:t>Users</a:t>
            </a:r>
          </a:p>
        </p:txBody>
      </p:sp>
      <p:cxnSp>
        <p:nvCxnSpPr>
          <p:cNvPr id="37" name="Straight Arrow Connector 36">
            <a:extLst>
              <a:ext uri="{FF2B5EF4-FFF2-40B4-BE49-F238E27FC236}">
                <a16:creationId xmlns:a16="http://schemas.microsoft.com/office/drawing/2014/main" id="{A717ED0A-5FF4-B83C-0A23-EA24711BB7A0}"/>
              </a:ext>
            </a:extLst>
          </p:cNvPr>
          <p:cNvCxnSpPr>
            <a:cxnSpLocks/>
            <a:stCxn id="32" idx="0"/>
          </p:cNvCxnSpPr>
          <p:nvPr/>
        </p:nvCxnSpPr>
        <p:spPr>
          <a:xfrm flipH="1" flipV="1">
            <a:off x="3744115" y="651353"/>
            <a:ext cx="1426599" cy="3719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FA80C0E-D13E-1C2A-AF0D-A98278F4930A}"/>
              </a:ext>
            </a:extLst>
          </p:cNvPr>
          <p:cNvCxnSpPr>
            <a:cxnSpLocks/>
          </p:cNvCxnSpPr>
          <p:nvPr/>
        </p:nvCxnSpPr>
        <p:spPr>
          <a:xfrm flipH="1">
            <a:off x="1730828" y="573839"/>
            <a:ext cx="1087528" cy="424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F8BFBCE-F01D-CEA1-EA39-7958CA58B18D}"/>
              </a:ext>
            </a:extLst>
          </p:cNvPr>
          <p:cNvSpPr txBox="1"/>
          <p:nvPr/>
        </p:nvSpPr>
        <p:spPr>
          <a:xfrm>
            <a:off x="8242127" y="998294"/>
            <a:ext cx="3603172" cy="5078313"/>
          </a:xfrm>
          <a:prstGeom prst="rect">
            <a:avLst/>
          </a:prstGeom>
          <a:noFill/>
        </p:spPr>
        <p:txBody>
          <a:bodyPr wrap="square" rtlCol="0">
            <a:spAutoFit/>
          </a:bodyPr>
          <a:lstStyle/>
          <a:p>
            <a:r>
              <a:rPr lang="en-US" dirty="0"/>
              <a:t>What risks are there in this stack?</a:t>
            </a:r>
          </a:p>
          <a:p>
            <a:pPr marL="285750" indent="-285750">
              <a:buFont typeface="Arial" panose="020B0604020202020204" pitchFamily="34" charset="0"/>
              <a:buChar char="•"/>
            </a:pPr>
            <a:r>
              <a:rPr lang="en-US" dirty="0"/>
              <a:t>Data</a:t>
            </a:r>
          </a:p>
          <a:p>
            <a:pPr marL="742950" lvl="1" indent="-285750">
              <a:buFont typeface="Arial" panose="020B0604020202020204" pitchFamily="34" charset="0"/>
              <a:buChar char="•"/>
            </a:pPr>
            <a:r>
              <a:rPr lang="en-US" dirty="0"/>
              <a:t>Privacy</a:t>
            </a:r>
          </a:p>
          <a:p>
            <a:pPr marL="742950" lvl="1" indent="-285750">
              <a:buFont typeface="Arial" panose="020B0604020202020204" pitchFamily="34" charset="0"/>
              <a:buChar char="•"/>
            </a:pPr>
            <a:r>
              <a:rPr lang="en-US" dirty="0"/>
              <a:t>Bias</a:t>
            </a:r>
          </a:p>
          <a:p>
            <a:pPr marL="285750" indent="-285750">
              <a:buFont typeface="Arial" panose="020B0604020202020204" pitchFamily="34" charset="0"/>
              <a:buChar char="•"/>
            </a:pPr>
            <a:r>
              <a:rPr lang="en-US" dirty="0"/>
              <a:t>Transparency</a:t>
            </a:r>
          </a:p>
          <a:p>
            <a:pPr marL="285750" indent="-285750">
              <a:buFont typeface="Arial" panose="020B0604020202020204" pitchFamily="34" charset="0"/>
              <a:buChar char="•"/>
            </a:pPr>
            <a:r>
              <a:rPr lang="en-US" dirty="0"/>
              <a:t>Dependencies</a:t>
            </a:r>
          </a:p>
          <a:p>
            <a:pPr marL="742950" lvl="1" indent="-285750">
              <a:buFont typeface="Arial" panose="020B0604020202020204" pitchFamily="34" charset="0"/>
              <a:buChar char="•"/>
            </a:pPr>
            <a:r>
              <a:rPr lang="en-US" dirty="0"/>
              <a:t>Vendor lock in</a:t>
            </a:r>
          </a:p>
          <a:p>
            <a:pPr marL="742950" lvl="1" indent="-285750">
              <a:buFont typeface="Arial" panose="020B0604020202020204" pitchFamily="34" charset="0"/>
              <a:buChar char="•"/>
            </a:pPr>
            <a:r>
              <a:rPr lang="en-US" dirty="0"/>
              <a:t>Unknown data inputs</a:t>
            </a:r>
          </a:p>
          <a:p>
            <a:pPr marL="742950" lvl="1" indent="-285750">
              <a:buFont typeface="Arial" panose="020B0604020202020204" pitchFamily="34" charset="0"/>
              <a:buChar char="•"/>
            </a:pPr>
            <a:r>
              <a:rPr lang="en-US" dirty="0"/>
              <a:t>Interdependency on architecture</a:t>
            </a:r>
          </a:p>
          <a:p>
            <a:pPr marL="742950" lvl="1" indent="-285750">
              <a:buFont typeface="Arial" panose="020B0604020202020204" pitchFamily="34" charset="0"/>
              <a:buChar char="•"/>
            </a:pPr>
            <a:r>
              <a:rPr lang="en-US" dirty="0"/>
              <a:t>Lack of access to compute could be a fundamental deterrent</a:t>
            </a:r>
          </a:p>
          <a:p>
            <a:pPr marL="742950" lvl="1" indent="-285750">
              <a:buFont typeface="Arial" panose="020B0604020202020204" pitchFamily="34" charset="0"/>
              <a:buChar char="•"/>
            </a:pPr>
            <a:r>
              <a:rPr lang="en-US" dirty="0"/>
              <a:t>Security</a:t>
            </a:r>
          </a:p>
          <a:p>
            <a:pPr marL="742950" lvl="1" indent="-285750">
              <a:buFont typeface="Arial" panose="020B0604020202020204" pitchFamily="34" charset="0"/>
              <a:buChar char="•"/>
            </a:pPr>
            <a:r>
              <a:rPr lang="en-US" dirty="0"/>
              <a:t>Data mgt, quality, governance</a:t>
            </a:r>
          </a:p>
          <a:p>
            <a:pPr marL="742950" lvl="1" indent="-285750">
              <a:buFont typeface="Arial" panose="020B0604020202020204" pitchFamily="34" charset="0"/>
              <a:buChar char="•"/>
            </a:pPr>
            <a:r>
              <a:rPr lang="en-US" dirty="0"/>
              <a:t>Ai inventory/sprawl of the app layer</a:t>
            </a:r>
          </a:p>
        </p:txBody>
      </p:sp>
    </p:spTree>
    <p:extLst>
      <p:ext uri="{BB962C8B-B14F-4D97-AF65-F5344CB8AC3E}">
        <p14:creationId xmlns:p14="http://schemas.microsoft.com/office/powerpoint/2010/main" val="2006314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A7EBC-D048-A3CA-398D-D33405EBAA1C}"/>
              </a:ext>
            </a:extLst>
          </p:cNvPr>
          <p:cNvSpPr/>
          <p:nvPr/>
        </p:nvSpPr>
        <p:spPr>
          <a:xfrm>
            <a:off x="325080" y="6049619"/>
            <a:ext cx="5976257" cy="663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Compute Hardware</a:t>
            </a:r>
          </a:p>
          <a:p>
            <a:pPr algn="ctr"/>
            <a:r>
              <a:rPr lang="en-US" sz="1600" dirty="0"/>
              <a:t>GPUs TPUs to accelerate training and inference of these models</a:t>
            </a:r>
          </a:p>
        </p:txBody>
      </p:sp>
      <p:sp>
        <p:nvSpPr>
          <p:cNvPr id="3" name="Rectangle 2">
            <a:extLst>
              <a:ext uri="{FF2B5EF4-FFF2-40B4-BE49-F238E27FC236}">
                <a16:creationId xmlns:a16="http://schemas.microsoft.com/office/drawing/2014/main" id="{8081FE1D-D22E-28A6-45AB-4CEF352265FA}"/>
              </a:ext>
            </a:extLst>
          </p:cNvPr>
          <p:cNvSpPr/>
          <p:nvPr/>
        </p:nvSpPr>
        <p:spPr>
          <a:xfrm>
            <a:off x="325080" y="5146107"/>
            <a:ext cx="5976257" cy="663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Cloud Platforms</a:t>
            </a:r>
          </a:p>
          <a:p>
            <a:pPr algn="ctr"/>
            <a:r>
              <a:rPr lang="en-US" sz="1600" dirty="0"/>
              <a:t>Compute hardware exposed to developers in a cloud provider</a:t>
            </a:r>
          </a:p>
          <a:p>
            <a:pPr algn="ctr"/>
            <a:r>
              <a:rPr lang="en-US" sz="1600" dirty="0"/>
              <a:t>AWS, GCP, Azure, Digital Ocean</a:t>
            </a:r>
          </a:p>
        </p:txBody>
      </p:sp>
      <p:sp>
        <p:nvSpPr>
          <p:cNvPr id="4" name="Rectangle 3">
            <a:extLst>
              <a:ext uri="{FF2B5EF4-FFF2-40B4-BE49-F238E27FC236}">
                <a16:creationId xmlns:a16="http://schemas.microsoft.com/office/drawing/2014/main" id="{88697909-68C0-1247-ABBB-56EC75F4C080}"/>
              </a:ext>
            </a:extLst>
          </p:cNvPr>
          <p:cNvSpPr/>
          <p:nvPr/>
        </p:nvSpPr>
        <p:spPr>
          <a:xfrm>
            <a:off x="2692722" y="2022212"/>
            <a:ext cx="1665515" cy="2894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Closed weight foundation models</a:t>
            </a:r>
          </a:p>
          <a:p>
            <a:pPr algn="ctr"/>
            <a:r>
              <a:rPr lang="en-US" sz="1600" dirty="0"/>
              <a:t>ChatGPT 01</a:t>
            </a:r>
          </a:p>
        </p:txBody>
      </p:sp>
      <p:sp>
        <p:nvSpPr>
          <p:cNvPr id="5" name="Rectangle 4">
            <a:extLst>
              <a:ext uri="{FF2B5EF4-FFF2-40B4-BE49-F238E27FC236}">
                <a16:creationId xmlns:a16="http://schemas.microsoft.com/office/drawing/2014/main" id="{01AC4C9E-592D-35D3-8BBF-F81F8862D9B2}"/>
              </a:ext>
            </a:extLst>
          </p:cNvPr>
          <p:cNvSpPr/>
          <p:nvPr/>
        </p:nvSpPr>
        <p:spPr>
          <a:xfrm>
            <a:off x="4543294" y="3896375"/>
            <a:ext cx="1752600" cy="10098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Open weight models</a:t>
            </a:r>
          </a:p>
          <a:p>
            <a:pPr algn="ctr"/>
            <a:r>
              <a:rPr lang="en-US" sz="1600" dirty="0"/>
              <a:t>Llama 3</a:t>
            </a:r>
          </a:p>
        </p:txBody>
      </p:sp>
      <p:sp>
        <p:nvSpPr>
          <p:cNvPr id="6" name="Rectangle 5">
            <a:extLst>
              <a:ext uri="{FF2B5EF4-FFF2-40B4-BE49-F238E27FC236}">
                <a16:creationId xmlns:a16="http://schemas.microsoft.com/office/drawing/2014/main" id="{C851715A-7234-FA6D-4247-44A36B59AA73}"/>
              </a:ext>
            </a:extLst>
          </p:cNvPr>
          <p:cNvSpPr/>
          <p:nvPr/>
        </p:nvSpPr>
        <p:spPr>
          <a:xfrm>
            <a:off x="4543294" y="2022212"/>
            <a:ext cx="1752600" cy="1499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 hub – platform to share and host models</a:t>
            </a:r>
          </a:p>
          <a:p>
            <a:pPr algn="ctr"/>
            <a:r>
              <a:rPr lang="en-US" sz="1600" dirty="0"/>
              <a:t>Hugging face, replicate</a:t>
            </a:r>
          </a:p>
        </p:txBody>
      </p:sp>
      <p:cxnSp>
        <p:nvCxnSpPr>
          <p:cNvPr id="7" name="Straight Arrow Connector 6">
            <a:extLst>
              <a:ext uri="{FF2B5EF4-FFF2-40B4-BE49-F238E27FC236}">
                <a16:creationId xmlns:a16="http://schemas.microsoft.com/office/drawing/2014/main" id="{187ECFA7-21E0-A636-E799-0207B3E2B982}"/>
              </a:ext>
            </a:extLst>
          </p:cNvPr>
          <p:cNvCxnSpPr>
            <a:stCxn id="2" idx="0"/>
            <a:endCxn id="3" idx="2"/>
          </p:cNvCxnSpPr>
          <p:nvPr/>
        </p:nvCxnSpPr>
        <p:spPr>
          <a:xfrm flipV="1">
            <a:off x="3313209" y="5809693"/>
            <a:ext cx="0" cy="2399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231A1C0-D843-1302-AE0E-6189A2BA6328}"/>
              </a:ext>
            </a:extLst>
          </p:cNvPr>
          <p:cNvCxnSpPr>
            <a:cxnSpLocks/>
            <a:stCxn id="3" idx="0"/>
            <a:endCxn id="4" idx="2"/>
          </p:cNvCxnSpPr>
          <p:nvPr/>
        </p:nvCxnSpPr>
        <p:spPr>
          <a:xfrm flipV="1">
            <a:off x="3313209" y="4917068"/>
            <a:ext cx="212271" cy="2290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D55FC8-37AD-46E9-28B6-4DA43322AF46}"/>
              </a:ext>
            </a:extLst>
          </p:cNvPr>
          <p:cNvCxnSpPr>
            <a:cxnSpLocks/>
            <a:endCxn id="5" idx="2"/>
          </p:cNvCxnSpPr>
          <p:nvPr/>
        </p:nvCxnSpPr>
        <p:spPr>
          <a:xfrm flipV="1">
            <a:off x="5419594" y="4906181"/>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F859FB-4A0A-8094-5250-56A7218D1585}"/>
              </a:ext>
            </a:extLst>
          </p:cNvPr>
          <p:cNvCxnSpPr>
            <a:cxnSpLocks/>
          </p:cNvCxnSpPr>
          <p:nvPr/>
        </p:nvCxnSpPr>
        <p:spPr>
          <a:xfrm flipV="1">
            <a:off x="5408708" y="352187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CA4F2EB-3858-5A9E-9CEF-A125D64595E2}"/>
              </a:ext>
            </a:extLst>
          </p:cNvPr>
          <p:cNvCxnSpPr>
            <a:cxnSpLocks/>
          </p:cNvCxnSpPr>
          <p:nvPr/>
        </p:nvCxnSpPr>
        <p:spPr>
          <a:xfrm flipV="1">
            <a:off x="5419594" y="163682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46B1A4-E0A6-0523-9CE6-CE1C388B8B8F}"/>
              </a:ext>
            </a:extLst>
          </p:cNvPr>
          <p:cNvCxnSpPr>
            <a:cxnSpLocks/>
          </p:cNvCxnSpPr>
          <p:nvPr/>
        </p:nvCxnSpPr>
        <p:spPr>
          <a:xfrm flipV="1">
            <a:off x="3525479" y="163682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57967F-FCB4-22C0-623B-E4AE8538579D}"/>
              </a:ext>
            </a:extLst>
          </p:cNvPr>
          <p:cNvCxnSpPr>
            <a:cxnSpLocks/>
          </p:cNvCxnSpPr>
          <p:nvPr/>
        </p:nvCxnSpPr>
        <p:spPr>
          <a:xfrm flipV="1">
            <a:off x="1054422" y="4895294"/>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6CAEEF3-4BBD-5203-9F37-CAB5CC48B7EC}"/>
              </a:ext>
            </a:extLst>
          </p:cNvPr>
          <p:cNvSpPr/>
          <p:nvPr/>
        </p:nvSpPr>
        <p:spPr>
          <a:xfrm>
            <a:off x="319637" y="998203"/>
            <a:ext cx="1665515" cy="3897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End to End applications</a:t>
            </a:r>
          </a:p>
          <a:p>
            <a:pPr algn="ctr"/>
            <a:r>
              <a:rPr lang="en-US" sz="1600" dirty="0"/>
              <a:t>Ex. Midjourney, runway</a:t>
            </a:r>
          </a:p>
        </p:txBody>
      </p:sp>
      <p:sp>
        <p:nvSpPr>
          <p:cNvPr id="15" name="Rectangle 14">
            <a:extLst>
              <a:ext uri="{FF2B5EF4-FFF2-40B4-BE49-F238E27FC236}">
                <a16:creationId xmlns:a16="http://schemas.microsoft.com/office/drawing/2014/main" id="{A4094131-BDAB-C1AA-6409-12F8380EA59F}"/>
              </a:ext>
            </a:extLst>
          </p:cNvPr>
          <p:cNvSpPr/>
          <p:nvPr/>
        </p:nvSpPr>
        <p:spPr>
          <a:xfrm>
            <a:off x="2692722" y="998203"/>
            <a:ext cx="3603172" cy="663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Apps </a:t>
            </a:r>
          </a:p>
          <a:p>
            <a:pPr algn="ctr"/>
            <a:r>
              <a:rPr lang="en-US" sz="1200" dirty="0"/>
              <a:t>Grammarly</a:t>
            </a:r>
          </a:p>
          <a:p>
            <a:pPr algn="ctr"/>
            <a:r>
              <a:rPr lang="en-US" sz="1200" dirty="0" err="1"/>
              <a:t>Github</a:t>
            </a:r>
            <a:r>
              <a:rPr lang="en-US" sz="1200" dirty="0"/>
              <a:t> copilot, customer service chatbot</a:t>
            </a:r>
          </a:p>
        </p:txBody>
      </p:sp>
      <p:pic>
        <p:nvPicPr>
          <p:cNvPr id="16" name="Graphic 15" descr="Users with solid fill">
            <a:extLst>
              <a:ext uri="{FF2B5EF4-FFF2-40B4-BE49-F238E27FC236}">
                <a16:creationId xmlns:a16="http://schemas.microsoft.com/office/drawing/2014/main" id="{2EB272F5-E440-3130-BBD3-FB4D8CB6B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5522" y="-145236"/>
            <a:ext cx="914400" cy="914400"/>
          </a:xfrm>
          <a:prstGeom prst="rect">
            <a:avLst/>
          </a:prstGeom>
        </p:spPr>
      </p:pic>
      <p:cxnSp>
        <p:nvCxnSpPr>
          <p:cNvPr id="17" name="Straight Arrow Connector 16">
            <a:extLst>
              <a:ext uri="{FF2B5EF4-FFF2-40B4-BE49-F238E27FC236}">
                <a16:creationId xmlns:a16="http://schemas.microsoft.com/office/drawing/2014/main" id="{79E4AB6B-4449-D873-9FC5-B4D97B6A7E26}"/>
              </a:ext>
            </a:extLst>
          </p:cNvPr>
          <p:cNvCxnSpPr>
            <a:cxnSpLocks/>
            <a:stCxn id="15" idx="0"/>
          </p:cNvCxnSpPr>
          <p:nvPr/>
        </p:nvCxnSpPr>
        <p:spPr>
          <a:xfrm flipH="1" flipV="1">
            <a:off x="3067709" y="626301"/>
            <a:ext cx="1426599" cy="3719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DEDF1C-4E51-6E5F-E379-23847A110C41}"/>
              </a:ext>
            </a:extLst>
          </p:cNvPr>
          <p:cNvCxnSpPr>
            <a:cxnSpLocks/>
          </p:cNvCxnSpPr>
          <p:nvPr/>
        </p:nvCxnSpPr>
        <p:spPr>
          <a:xfrm flipH="1">
            <a:off x="1054422" y="548787"/>
            <a:ext cx="1087528" cy="424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6A285CE4-5128-2C22-D447-CD8F078EF2BF}"/>
              </a:ext>
            </a:extLst>
          </p:cNvPr>
          <p:cNvSpPr/>
          <p:nvPr/>
        </p:nvSpPr>
        <p:spPr>
          <a:xfrm>
            <a:off x="7491816" y="3097739"/>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Models</a:t>
            </a:r>
          </a:p>
        </p:txBody>
      </p:sp>
      <p:sp>
        <p:nvSpPr>
          <p:cNvPr id="57" name="Freeform 56">
            <a:extLst>
              <a:ext uri="{FF2B5EF4-FFF2-40B4-BE49-F238E27FC236}">
                <a16:creationId xmlns:a16="http://schemas.microsoft.com/office/drawing/2014/main" id="{30275E6E-BF0C-FA9C-9FE1-4FA90A6D681D}"/>
              </a:ext>
            </a:extLst>
          </p:cNvPr>
          <p:cNvSpPr/>
          <p:nvPr/>
        </p:nvSpPr>
        <p:spPr>
          <a:xfrm>
            <a:off x="8059187" y="4147427"/>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Cloud</a:t>
            </a:r>
          </a:p>
        </p:txBody>
      </p:sp>
      <p:sp>
        <p:nvSpPr>
          <p:cNvPr id="54" name="Freeform 53">
            <a:extLst>
              <a:ext uri="{FF2B5EF4-FFF2-40B4-BE49-F238E27FC236}">
                <a16:creationId xmlns:a16="http://schemas.microsoft.com/office/drawing/2014/main" id="{A9F40F46-5FF6-545F-CCC6-F2F72B4BC270}"/>
              </a:ext>
            </a:extLst>
          </p:cNvPr>
          <p:cNvSpPr/>
          <p:nvPr/>
        </p:nvSpPr>
        <p:spPr>
          <a:xfrm>
            <a:off x="8641770" y="5225258"/>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52" name="Freeform 51">
            <a:extLst>
              <a:ext uri="{FF2B5EF4-FFF2-40B4-BE49-F238E27FC236}">
                <a16:creationId xmlns:a16="http://schemas.microsoft.com/office/drawing/2014/main" id="{BE4273E4-3FA5-622F-E85E-8AEC6B518A6E}"/>
              </a:ext>
            </a:extLst>
          </p:cNvPr>
          <p:cNvSpPr/>
          <p:nvPr/>
        </p:nvSpPr>
        <p:spPr>
          <a:xfrm>
            <a:off x="11745599" y="1227549"/>
            <a:ext cx="16341" cy="30232"/>
          </a:xfrm>
          <a:custGeom>
            <a:avLst/>
            <a:gdLst>
              <a:gd name="connsiteX0" fmla="*/ 0 w 16341"/>
              <a:gd name="connsiteY0" fmla="*/ 0 h 30232"/>
              <a:gd name="connsiteX1" fmla="*/ 16341 w 16341"/>
              <a:gd name="connsiteY1" fmla="*/ 0 h 30232"/>
              <a:gd name="connsiteX2" fmla="*/ 0 w 16341"/>
              <a:gd name="connsiteY2" fmla="*/ 30232 h 30232"/>
              <a:gd name="connsiteX3" fmla="*/ 0 w 16341"/>
              <a:gd name="connsiteY3" fmla="*/ 0 h 30232"/>
            </a:gdLst>
            <a:ahLst/>
            <a:cxnLst>
              <a:cxn ang="0">
                <a:pos x="connsiteX0" y="connsiteY0"/>
              </a:cxn>
              <a:cxn ang="0">
                <a:pos x="connsiteX1" y="connsiteY1"/>
              </a:cxn>
              <a:cxn ang="0">
                <a:pos x="connsiteX2" y="connsiteY2"/>
              </a:cxn>
              <a:cxn ang="0">
                <a:pos x="connsiteX3" y="connsiteY3"/>
              </a:cxn>
            </a:cxnLst>
            <a:rect l="l" t="t" r="r" b="b"/>
            <a:pathLst>
              <a:path w="16341" h="30232">
                <a:moveTo>
                  <a:pt x="0" y="0"/>
                </a:moveTo>
                <a:lnTo>
                  <a:pt x="16341" y="0"/>
                </a:lnTo>
                <a:lnTo>
                  <a:pt x="0" y="3023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67">
            <a:extLst>
              <a:ext uri="{FF2B5EF4-FFF2-40B4-BE49-F238E27FC236}">
                <a16:creationId xmlns:a16="http://schemas.microsoft.com/office/drawing/2014/main" id="{A74B3671-E03E-56A7-E564-2691F3E4AA16}"/>
              </a:ext>
            </a:extLst>
          </p:cNvPr>
          <p:cNvSpPr/>
          <p:nvPr/>
        </p:nvSpPr>
        <p:spPr>
          <a:xfrm>
            <a:off x="6480950" y="1227549"/>
            <a:ext cx="5264648" cy="1679801"/>
          </a:xfrm>
          <a:custGeom>
            <a:avLst/>
            <a:gdLst>
              <a:gd name="connsiteX0" fmla="*/ 0 w 5264648"/>
              <a:gd name="connsiteY0" fmla="*/ 0 h 1679801"/>
              <a:gd name="connsiteX1" fmla="*/ 5264648 w 5264648"/>
              <a:gd name="connsiteY1" fmla="*/ 0 h 1679801"/>
              <a:gd name="connsiteX2" fmla="*/ 5264648 w 5264648"/>
              <a:gd name="connsiteY2" fmla="*/ 30232 h 1679801"/>
              <a:gd name="connsiteX3" fmla="*/ 4940404 w 5264648"/>
              <a:gd name="connsiteY3" fmla="*/ 630113 h 1679801"/>
              <a:gd name="connsiteX4" fmla="*/ 4624872 w 5264648"/>
              <a:gd name="connsiteY4" fmla="*/ 1213874 h 1679801"/>
              <a:gd name="connsiteX5" fmla="*/ 4373032 w 5264648"/>
              <a:gd name="connsiteY5" fmla="*/ 1679801 h 1679801"/>
              <a:gd name="connsiteX6" fmla="*/ 907957 w 5264648"/>
              <a:gd name="connsiteY6" fmla="*/ 1679801 h 1679801"/>
              <a:gd name="connsiteX7" fmla="*/ 656117 w 5264648"/>
              <a:gd name="connsiteY7" fmla="*/ 1213874 h 1679801"/>
              <a:gd name="connsiteX8" fmla="*/ 340585 w 5264648"/>
              <a:gd name="connsiteY8" fmla="*/ 630113 h 167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4648" h="1679801">
                <a:moveTo>
                  <a:pt x="0" y="0"/>
                </a:moveTo>
                <a:lnTo>
                  <a:pt x="5264648" y="0"/>
                </a:lnTo>
                <a:lnTo>
                  <a:pt x="5264648" y="30232"/>
                </a:lnTo>
                <a:lnTo>
                  <a:pt x="4940404" y="630113"/>
                </a:lnTo>
                <a:lnTo>
                  <a:pt x="4624872" y="1213874"/>
                </a:lnTo>
                <a:lnTo>
                  <a:pt x="4373032" y="1679801"/>
                </a:lnTo>
                <a:lnTo>
                  <a:pt x="907957" y="1679801"/>
                </a:lnTo>
                <a:lnTo>
                  <a:pt x="656117" y="1213874"/>
                </a:lnTo>
                <a:lnTo>
                  <a:pt x="340585" y="63011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Applications</a:t>
            </a:r>
          </a:p>
        </p:txBody>
      </p:sp>
      <p:sp>
        <p:nvSpPr>
          <p:cNvPr id="69" name="TextBox 68">
            <a:extLst>
              <a:ext uri="{FF2B5EF4-FFF2-40B4-BE49-F238E27FC236}">
                <a16:creationId xmlns:a16="http://schemas.microsoft.com/office/drawing/2014/main" id="{BF64CA4D-D7C1-BA68-B1E2-6E074E48E6B1}"/>
              </a:ext>
            </a:extLst>
          </p:cNvPr>
          <p:cNvSpPr txBox="1"/>
          <p:nvPr/>
        </p:nvSpPr>
        <p:spPr>
          <a:xfrm>
            <a:off x="7313709" y="5031587"/>
            <a:ext cx="4765040" cy="1754326"/>
          </a:xfrm>
          <a:prstGeom prst="rect">
            <a:avLst/>
          </a:prstGeom>
          <a:noFill/>
        </p:spPr>
        <p:txBody>
          <a:bodyPr wrap="square" rtlCol="0">
            <a:spAutoFit/>
          </a:bodyPr>
          <a:lstStyle/>
          <a:p>
            <a:r>
              <a:rPr lang="en-US" dirty="0"/>
              <a:t>Lots of dependencies on chips</a:t>
            </a:r>
          </a:p>
          <a:p>
            <a:r>
              <a:rPr lang="en-US" dirty="0"/>
              <a:t>NVDA has 92% of chips</a:t>
            </a:r>
          </a:p>
          <a:p>
            <a:r>
              <a:rPr lang="en-US" dirty="0"/>
              <a:t>Cloud is concentrated with AWS, Azure and GCP</a:t>
            </a:r>
          </a:p>
          <a:p>
            <a:r>
              <a:rPr lang="en-US" dirty="0"/>
              <a:t>We have a few models, </a:t>
            </a:r>
            <a:r>
              <a:rPr lang="en-US" dirty="0" err="1"/>
              <a:t>openAI</a:t>
            </a:r>
            <a:r>
              <a:rPr lang="en-US" dirty="0"/>
              <a:t>, anthropic, Google, Cohere, Llama &gt;&gt;takes $192M to train a model, so its not like every one can do it</a:t>
            </a:r>
          </a:p>
        </p:txBody>
      </p:sp>
    </p:spTree>
    <p:extLst>
      <p:ext uri="{BB962C8B-B14F-4D97-AF65-F5344CB8AC3E}">
        <p14:creationId xmlns:p14="http://schemas.microsoft.com/office/powerpoint/2010/main" val="482933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99311-896D-F1CB-8C0C-87537ECCBC9B}"/>
            </a:ext>
          </a:extLst>
        </p:cNvPr>
        <p:cNvGrpSpPr/>
        <p:nvPr/>
      </p:nvGrpSpPr>
      <p:grpSpPr>
        <a:xfrm>
          <a:off x="0" y="0"/>
          <a:ext cx="0" cy="0"/>
          <a:chOff x="0" y="0"/>
          <a:chExt cx="0" cy="0"/>
        </a:xfrm>
      </p:grpSpPr>
      <p:sp>
        <p:nvSpPr>
          <p:cNvPr id="60" name="Freeform 59">
            <a:extLst>
              <a:ext uri="{FF2B5EF4-FFF2-40B4-BE49-F238E27FC236}">
                <a16:creationId xmlns:a16="http://schemas.microsoft.com/office/drawing/2014/main" id="{BF9ECBB8-3F3D-D3E0-8E9D-138B83395F56}"/>
              </a:ext>
            </a:extLst>
          </p:cNvPr>
          <p:cNvSpPr/>
          <p:nvPr/>
        </p:nvSpPr>
        <p:spPr>
          <a:xfrm>
            <a:off x="1319616" y="3141282"/>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Models</a:t>
            </a:r>
          </a:p>
        </p:txBody>
      </p:sp>
      <p:sp>
        <p:nvSpPr>
          <p:cNvPr id="57" name="Freeform 56">
            <a:extLst>
              <a:ext uri="{FF2B5EF4-FFF2-40B4-BE49-F238E27FC236}">
                <a16:creationId xmlns:a16="http://schemas.microsoft.com/office/drawing/2014/main" id="{213265B3-3CE7-4E2E-F549-EC406B82E73E}"/>
              </a:ext>
            </a:extLst>
          </p:cNvPr>
          <p:cNvSpPr/>
          <p:nvPr/>
        </p:nvSpPr>
        <p:spPr>
          <a:xfrm>
            <a:off x="1886987" y="4190970"/>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Cloud</a:t>
            </a:r>
          </a:p>
        </p:txBody>
      </p:sp>
      <p:sp>
        <p:nvSpPr>
          <p:cNvPr id="54" name="Freeform 53">
            <a:extLst>
              <a:ext uri="{FF2B5EF4-FFF2-40B4-BE49-F238E27FC236}">
                <a16:creationId xmlns:a16="http://schemas.microsoft.com/office/drawing/2014/main" id="{64C5AA13-798B-55B0-1AB9-3AE0CC33A421}"/>
              </a:ext>
            </a:extLst>
          </p:cNvPr>
          <p:cNvSpPr/>
          <p:nvPr/>
        </p:nvSpPr>
        <p:spPr>
          <a:xfrm>
            <a:off x="2469570" y="5268801"/>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52" name="Freeform 51">
            <a:extLst>
              <a:ext uri="{FF2B5EF4-FFF2-40B4-BE49-F238E27FC236}">
                <a16:creationId xmlns:a16="http://schemas.microsoft.com/office/drawing/2014/main" id="{BED709CB-1C80-7BB6-DDD1-847AD01935B8}"/>
              </a:ext>
            </a:extLst>
          </p:cNvPr>
          <p:cNvSpPr/>
          <p:nvPr/>
        </p:nvSpPr>
        <p:spPr>
          <a:xfrm>
            <a:off x="5573399" y="1271092"/>
            <a:ext cx="16341" cy="30232"/>
          </a:xfrm>
          <a:custGeom>
            <a:avLst/>
            <a:gdLst>
              <a:gd name="connsiteX0" fmla="*/ 0 w 16341"/>
              <a:gd name="connsiteY0" fmla="*/ 0 h 30232"/>
              <a:gd name="connsiteX1" fmla="*/ 16341 w 16341"/>
              <a:gd name="connsiteY1" fmla="*/ 0 h 30232"/>
              <a:gd name="connsiteX2" fmla="*/ 0 w 16341"/>
              <a:gd name="connsiteY2" fmla="*/ 30232 h 30232"/>
              <a:gd name="connsiteX3" fmla="*/ 0 w 16341"/>
              <a:gd name="connsiteY3" fmla="*/ 0 h 30232"/>
            </a:gdLst>
            <a:ahLst/>
            <a:cxnLst>
              <a:cxn ang="0">
                <a:pos x="connsiteX0" y="connsiteY0"/>
              </a:cxn>
              <a:cxn ang="0">
                <a:pos x="connsiteX1" y="connsiteY1"/>
              </a:cxn>
              <a:cxn ang="0">
                <a:pos x="connsiteX2" y="connsiteY2"/>
              </a:cxn>
              <a:cxn ang="0">
                <a:pos x="connsiteX3" y="connsiteY3"/>
              </a:cxn>
            </a:cxnLst>
            <a:rect l="l" t="t" r="r" b="b"/>
            <a:pathLst>
              <a:path w="16341" h="30232">
                <a:moveTo>
                  <a:pt x="0" y="0"/>
                </a:moveTo>
                <a:lnTo>
                  <a:pt x="16341" y="0"/>
                </a:lnTo>
                <a:lnTo>
                  <a:pt x="0" y="3023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67">
            <a:extLst>
              <a:ext uri="{FF2B5EF4-FFF2-40B4-BE49-F238E27FC236}">
                <a16:creationId xmlns:a16="http://schemas.microsoft.com/office/drawing/2014/main" id="{60B2EF5D-6DCE-9C3E-9E33-0F238BCF8EC2}"/>
              </a:ext>
            </a:extLst>
          </p:cNvPr>
          <p:cNvSpPr/>
          <p:nvPr/>
        </p:nvSpPr>
        <p:spPr>
          <a:xfrm>
            <a:off x="308750" y="1271092"/>
            <a:ext cx="5264648" cy="1679801"/>
          </a:xfrm>
          <a:custGeom>
            <a:avLst/>
            <a:gdLst>
              <a:gd name="connsiteX0" fmla="*/ 0 w 5264648"/>
              <a:gd name="connsiteY0" fmla="*/ 0 h 1679801"/>
              <a:gd name="connsiteX1" fmla="*/ 5264648 w 5264648"/>
              <a:gd name="connsiteY1" fmla="*/ 0 h 1679801"/>
              <a:gd name="connsiteX2" fmla="*/ 5264648 w 5264648"/>
              <a:gd name="connsiteY2" fmla="*/ 30232 h 1679801"/>
              <a:gd name="connsiteX3" fmla="*/ 4940404 w 5264648"/>
              <a:gd name="connsiteY3" fmla="*/ 630113 h 1679801"/>
              <a:gd name="connsiteX4" fmla="*/ 4624872 w 5264648"/>
              <a:gd name="connsiteY4" fmla="*/ 1213874 h 1679801"/>
              <a:gd name="connsiteX5" fmla="*/ 4373032 w 5264648"/>
              <a:gd name="connsiteY5" fmla="*/ 1679801 h 1679801"/>
              <a:gd name="connsiteX6" fmla="*/ 907957 w 5264648"/>
              <a:gd name="connsiteY6" fmla="*/ 1679801 h 1679801"/>
              <a:gd name="connsiteX7" fmla="*/ 656117 w 5264648"/>
              <a:gd name="connsiteY7" fmla="*/ 1213874 h 1679801"/>
              <a:gd name="connsiteX8" fmla="*/ 340585 w 5264648"/>
              <a:gd name="connsiteY8" fmla="*/ 630113 h 167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4648" h="1679801">
                <a:moveTo>
                  <a:pt x="0" y="0"/>
                </a:moveTo>
                <a:lnTo>
                  <a:pt x="5264648" y="0"/>
                </a:lnTo>
                <a:lnTo>
                  <a:pt x="5264648" y="30232"/>
                </a:lnTo>
                <a:lnTo>
                  <a:pt x="4940404" y="630113"/>
                </a:lnTo>
                <a:lnTo>
                  <a:pt x="4624872" y="1213874"/>
                </a:lnTo>
                <a:lnTo>
                  <a:pt x="4373032" y="1679801"/>
                </a:lnTo>
                <a:lnTo>
                  <a:pt x="907957" y="1679801"/>
                </a:lnTo>
                <a:lnTo>
                  <a:pt x="656117" y="1213874"/>
                </a:lnTo>
                <a:lnTo>
                  <a:pt x="340585" y="63011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Applications</a:t>
            </a:r>
          </a:p>
        </p:txBody>
      </p:sp>
      <p:sp>
        <p:nvSpPr>
          <p:cNvPr id="69" name="TextBox 68">
            <a:extLst>
              <a:ext uri="{FF2B5EF4-FFF2-40B4-BE49-F238E27FC236}">
                <a16:creationId xmlns:a16="http://schemas.microsoft.com/office/drawing/2014/main" id="{47D45C15-7A4E-4829-0C59-BE9842A78118}"/>
              </a:ext>
            </a:extLst>
          </p:cNvPr>
          <p:cNvSpPr txBox="1"/>
          <p:nvPr/>
        </p:nvSpPr>
        <p:spPr>
          <a:xfrm>
            <a:off x="6747651" y="1196567"/>
            <a:ext cx="4765040" cy="2585323"/>
          </a:xfrm>
          <a:prstGeom prst="rect">
            <a:avLst/>
          </a:prstGeom>
          <a:noFill/>
        </p:spPr>
        <p:txBody>
          <a:bodyPr wrap="square" rtlCol="0">
            <a:spAutoFit/>
          </a:bodyPr>
          <a:lstStyle/>
          <a:p>
            <a:r>
              <a:rPr lang="en-US" dirty="0"/>
              <a:t>Why has the VC return on AI been 0?</a:t>
            </a:r>
          </a:p>
          <a:p>
            <a:r>
              <a:rPr lang="en-US" dirty="0"/>
              <a:t>VC put in $500,000,000 in </a:t>
            </a:r>
            <a:r>
              <a:rPr lang="en-US" dirty="0" err="1"/>
              <a:t>genAI</a:t>
            </a:r>
            <a:r>
              <a:rPr lang="en-US" dirty="0"/>
              <a:t> and exits are ~$6M ?  Verify this </a:t>
            </a:r>
            <a:r>
              <a:rPr lang="en-US" dirty="0" err="1"/>
              <a:t>bc</a:t>
            </a:r>
            <a:r>
              <a:rPr lang="en-US" dirty="0"/>
              <a:t> I don’t think its </a:t>
            </a:r>
            <a:r>
              <a:rPr lang="en-US" dirty="0" err="1"/>
              <a:t>true.r</a:t>
            </a:r>
            <a:endParaRPr lang="en-US" dirty="0"/>
          </a:p>
          <a:p>
            <a:endParaRPr lang="en-US" dirty="0"/>
          </a:p>
          <a:p>
            <a:r>
              <a:rPr lang="en-US" dirty="0"/>
              <a:t>So many applications, most will fail, and even if they succeed why wouldn’t an incumbent mimic it</a:t>
            </a:r>
          </a:p>
          <a:p>
            <a:endParaRPr lang="en-US" dirty="0"/>
          </a:p>
          <a:p>
            <a:r>
              <a:rPr lang="en-US" dirty="0"/>
              <a:t>Double marginalization at every layer</a:t>
            </a:r>
          </a:p>
        </p:txBody>
      </p:sp>
    </p:spTree>
    <p:extLst>
      <p:ext uri="{BB962C8B-B14F-4D97-AF65-F5344CB8AC3E}">
        <p14:creationId xmlns:p14="http://schemas.microsoft.com/office/powerpoint/2010/main" val="411681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AB1131-BB78-5AA4-60CA-D5CA43B046F4}"/>
              </a:ext>
            </a:extLst>
          </p:cNvPr>
          <p:cNvSpPr txBox="1"/>
          <p:nvPr/>
        </p:nvSpPr>
        <p:spPr>
          <a:xfrm>
            <a:off x="4844143" y="1376364"/>
            <a:ext cx="6096000" cy="5016758"/>
          </a:xfrm>
          <a:prstGeom prst="rect">
            <a:avLst/>
          </a:prstGeom>
          <a:noFill/>
        </p:spPr>
        <p:txBody>
          <a:bodyPr wrap="square">
            <a:spAutoFit/>
          </a:bodyPr>
          <a:lstStyle/>
          <a:p>
            <a:r>
              <a:rPr lang="en-US" sz="1000" dirty="0"/>
              <a:t>Double marginalization is a phenomenon that occurs when two firms with market power (i.e., not in a situation of perfect competition), at different vertical levels in the same supply chain, apply a mark-up to their prices. This means that both the upstream (e.g., manufacturer) and downstream (e.g., retailer) firms add a profit margin to their costs, leading to a higher final price for consumers than would be optimal.   </a:t>
            </a:r>
          </a:p>
          <a:p>
            <a:r>
              <a:rPr lang="en-US" sz="1000" b="1" dirty="0"/>
              <a:t>Here's a breakdown:</a:t>
            </a:r>
            <a:endParaRPr lang="en-US" sz="1000" dirty="0"/>
          </a:p>
          <a:p>
            <a:pPr>
              <a:buFont typeface="Arial" panose="020B0604020202020204" pitchFamily="34" charset="0"/>
              <a:buChar char="•"/>
            </a:pPr>
            <a:r>
              <a:rPr lang="en-US" sz="1000" b="1" dirty="0"/>
              <a:t>Market Power:</a:t>
            </a:r>
            <a:r>
              <a:rPr lang="en-US" sz="1000" dirty="0"/>
              <a:t> Both the upstream and downstream firms have some control over their respective </a:t>
            </a:r>
            <a:r>
              <a:rPr lang="en-US" sz="1000" dirty="0" err="1"/>
              <a:t>prices.They</a:t>
            </a:r>
            <a:r>
              <a:rPr lang="en-US" sz="1000" dirty="0"/>
              <a:t> are not "price takers" like in perfect competition where they have to accept the market price.   </a:t>
            </a:r>
          </a:p>
          <a:p>
            <a:pPr>
              <a:buFont typeface="Arial" panose="020B0604020202020204" pitchFamily="34" charset="0"/>
              <a:buChar char="•"/>
            </a:pPr>
            <a:r>
              <a:rPr lang="en-US" sz="1000" b="1" dirty="0"/>
              <a:t>Successive Markups:</a:t>
            </a:r>
            <a:r>
              <a:rPr lang="en-US" sz="1000" dirty="0"/>
              <a:t> The upstream firm sets a wholesale price with a mark-up over its costs. The downstream firm then buys at this wholesale price and adds its own mark-up to determine the retail price.</a:t>
            </a:r>
          </a:p>
          <a:p>
            <a:pPr>
              <a:buFont typeface="Arial" panose="020B0604020202020204" pitchFamily="34" charset="0"/>
              <a:buChar char="•"/>
            </a:pPr>
            <a:r>
              <a:rPr lang="en-US" sz="1000" b="1" dirty="0"/>
              <a:t>Reduced Consumer Surplus:</a:t>
            </a:r>
            <a:r>
              <a:rPr lang="en-US" sz="1000" dirty="0"/>
              <a:t> This double mark-up leads to a higher retail price than if the supply chain were integrated (one company controlling both production and distribution). This reduces consumer surplus (the difference between what consumers are willing to pay and what they actually pay).   </a:t>
            </a:r>
          </a:p>
          <a:p>
            <a:pPr>
              <a:buFont typeface="Arial" panose="020B0604020202020204" pitchFamily="34" charset="0"/>
              <a:buChar char="•"/>
            </a:pPr>
            <a:r>
              <a:rPr lang="en-US" sz="1000" b="1" dirty="0"/>
              <a:t>Reduced Overall Profit:</a:t>
            </a:r>
            <a:r>
              <a:rPr lang="en-US" sz="1000" dirty="0"/>
              <a:t> Surprisingly, double marginalization can also reduce the overall profit for both firms in the supply chain compared to a scenario where they cooperate or integrate.   </a:t>
            </a:r>
          </a:p>
          <a:p>
            <a:r>
              <a:rPr lang="en-US" sz="1000" b="1" dirty="0"/>
              <a:t>Consequences of Double Marginalization:</a:t>
            </a:r>
            <a:endParaRPr lang="en-US" sz="1000" dirty="0"/>
          </a:p>
          <a:p>
            <a:pPr>
              <a:buFont typeface="Arial" panose="020B0604020202020204" pitchFamily="34" charset="0"/>
              <a:buChar char="•"/>
            </a:pPr>
            <a:r>
              <a:rPr lang="en-US" sz="1000" b="1" dirty="0"/>
              <a:t>Higher Prices for Consumers:</a:t>
            </a:r>
            <a:r>
              <a:rPr lang="en-US" sz="1000" dirty="0"/>
              <a:t> The most obvious consequence is that consumers end up paying more for the product.   </a:t>
            </a:r>
          </a:p>
          <a:p>
            <a:pPr>
              <a:buFont typeface="Arial" panose="020B0604020202020204" pitchFamily="34" charset="0"/>
              <a:buChar char="•"/>
            </a:pPr>
            <a:r>
              <a:rPr lang="en-US" sz="1000" b="1" dirty="0"/>
              <a:t>Reduced Quantity:</a:t>
            </a:r>
            <a:r>
              <a:rPr lang="en-US" sz="1000" dirty="0"/>
              <a:t> The higher price can lead to a decrease in demand, resulting in lower overall sales volume.   </a:t>
            </a:r>
          </a:p>
          <a:p>
            <a:pPr>
              <a:buFont typeface="Arial" panose="020B0604020202020204" pitchFamily="34" charset="0"/>
              <a:buChar char="•"/>
            </a:pPr>
            <a:r>
              <a:rPr lang="en-US" sz="1000" b="1" dirty="0"/>
              <a:t>Reduced Efficiency:</a:t>
            </a:r>
            <a:r>
              <a:rPr lang="en-US" sz="1000" dirty="0"/>
              <a:t> Double marginalization creates inefficiencies in the supply chain as it distorts the optimal price and quantity levels.   </a:t>
            </a:r>
          </a:p>
          <a:p>
            <a:r>
              <a:rPr lang="en-US" sz="1000" b="1" dirty="0"/>
              <a:t>Solutions to Double Marginalization:</a:t>
            </a:r>
            <a:endParaRPr lang="en-US" sz="1000" dirty="0"/>
          </a:p>
          <a:p>
            <a:pPr>
              <a:buFont typeface="Arial" panose="020B0604020202020204" pitchFamily="34" charset="0"/>
              <a:buChar char="•"/>
            </a:pPr>
            <a:r>
              <a:rPr lang="en-US" sz="1000" b="1" dirty="0"/>
              <a:t>Vertical Integration:</a:t>
            </a:r>
            <a:r>
              <a:rPr lang="en-US" sz="1000" dirty="0"/>
              <a:t> The most common solution is for the upstream and downstream firms to merge, forming a single entity. This eliminates the separate profit margins and allows for coordinated pricing decisions.</a:t>
            </a:r>
          </a:p>
          <a:p>
            <a:pPr>
              <a:buFont typeface="Arial" panose="020B0604020202020204" pitchFamily="34" charset="0"/>
              <a:buChar char="•"/>
            </a:pPr>
            <a:r>
              <a:rPr lang="en-US" sz="1000" b="1" dirty="0"/>
              <a:t>Franchising:</a:t>
            </a:r>
            <a:r>
              <a:rPr lang="en-US" sz="1000" dirty="0"/>
              <a:t> The upstream firm can grant a franchise to the downstream firm, often involving a fixed fee and royalties. This can incentivize the downstream firm to maximize overall sales and profits.   </a:t>
            </a:r>
          </a:p>
          <a:p>
            <a:pPr>
              <a:buFont typeface="Arial" panose="020B0604020202020204" pitchFamily="34" charset="0"/>
              <a:buChar char="•"/>
            </a:pPr>
            <a:r>
              <a:rPr lang="en-US" sz="1000" b="1" dirty="0"/>
              <a:t>Two-Part Tariffs:</a:t>
            </a:r>
            <a:r>
              <a:rPr lang="en-US" sz="1000" dirty="0"/>
              <a:t> The upstream firm can use a two-part tariff, charging a fixed fee and a per-unit fee. This can align the incentives of both firms by allowing the upstream firm to capture some of the downstream firm's profits.   </a:t>
            </a:r>
          </a:p>
          <a:p>
            <a:pPr>
              <a:buFont typeface="Arial" panose="020B0604020202020204" pitchFamily="34" charset="0"/>
              <a:buChar char="•"/>
            </a:pPr>
            <a:r>
              <a:rPr lang="en-US" sz="1000" b="1" dirty="0"/>
              <a:t>Quantity Discounts:</a:t>
            </a:r>
            <a:r>
              <a:rPr lang="en-US" sz="1000" dirty="0"/>
              <a:t> The upstream firm can offer quantity discounts to the downstream firm, encouraging them to purchase and sell more units.</a:t>
            </a:r>
          </a:p>
          <a:p>
            <a:r>
              <a:rPr lang="en-US" sz="1000" b="1" dirty="0"/>
              <a:t>In essence, double marginalization highlights the potential inefficiencies that can arise when independent firms with market power operate at different levels of the same supply chain.</a:t>
            </a:r>
            <a:endParaRPr lang="en-US" sz="1000" dirty="0"/>
          </a:p>
        </p:txBody>
      </p:sp>
      <p:sp>
        <p:nvSpPr>
          <p:cNvPr id="4" name="TextBox 3">
            <a:extLst>
              <a:ext uri="{FF2B5EF4-FFF2-40B4-BE49-F238E27FC236}">
                <a16:creationId xmlns:a16="http://schemas.microsoft.com/office/drawing/2014/main" id="{3E550B2F-BCD1-7CF0-55FF-AB10EA95B19D}"/>
              </a:ext>
            </a:extLst>
          </p:cNvPr>
          <p:cNvSpPr txBox="1"/>
          <p:nvPr/>
        </p:nvSpPr>
        <p:spPr>
          <a:xfrm>
            <a:off x="957943" y="478971"/>
            <a:ext cx="3024098" cy="369332"/>
          </a:xfrm>
          <a:prstGeom prst="rect">
            <a:avLst/>
          </a:prstGeom>
          <a:noFill/>
        </p:spPr>
        <p:txBody>
          <a:bodyPr wrap="none" rtlCol="0">
            <a:spAutoFit/>
          </a:bodyPr>
          <a:lstStyle/>
          <a:p>
            <a:r>
              <a:rPr lang="en-US" dirty="0"/>
              <a:t>Double Marginalization slide 1</a:t>
            </a:r>
          </a:p>
        </p:txBody>
      </p:sp>
    </p:spTree>
    <p:extLst>
      <p:ext uri="{BB962C8B-B14F-4D97-AF65-F5344CB8AC3E}">
        <p14:creationId xmlns:p14="http://schemas.microsoft.com/office/powerpoint/2010/main" val="2818273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CCE6D-12FD-9C2A-3AFA-92BE911459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85560B-FD4C-7BA7-AA1F-C2E234F97BA7}"/>
              </a:ext>
            </a:extLst>
          </p:cNvPr>
          <p:cNvSpPr txBox="1"/>
          <p:nvPr/>
        </p:nvSpPr>
        <p:spPr>
          <a:xfrm>
            <a:off x="4844143" y="1376364"/>
            <a:ext cx="6096000" cy="5016758"/>
          </a:xfrm>
          <a:prstGeom prst="rect">
            <a:avLst/>
          </a:prstGeom>
          <a:noFill/>
        </p:spPr>
        <p:txBody>
          <a:bodyPr wrap="square">
            <a:spAutoFit/>
          </a:bodyPr>
          <a:lstStyle/>
          <a:p>
            <a:r>
              <a:rPr lang="en-US" sz="1000" dirty="0"/>
              <a:t>Double marginalization is a phenomenon that occurs when two firms with market power (i.e., not in a situation of perfect competition), at different vertical levels in the same supply chain, apply a mark-up to their prices. This means that both the upstream (e.g., manufacturer) and downstream (e.g., retailer) firms add a profit margin to their costs, leading to a higher final price for consumers than would be optimal.   </a:t>
            </a:r>
          </a:p>
          <a:p>
            <a:r>
              <a:rPr lang="en-US" sz="1000" b="1" dirty="0"/>
              <a:t>Here's a breakdown:</a:t>
            </a:r>
            <a:endParaRPr lang="en-US" sz="1000" dirty="0"/>
          </a:p>
          <a:p>
            <a:pPr>
              <a:buFont typeface="Arial" panose="020B0604020202020204" pitchFamily="34" charset="0"/>
              <a:buChar char="•"/>
            </a:pPr>
            <a:r>
              <a:rPr lang="en-US" sz="1000" b="1" dirty="0"/>
              <a:t>Market Power:</a:t>
            </a:r>
            <a:r>
              <a:rPr lang="en-US" sz="1000" dirty="0"/>
              <a:t> Both the upstream and downstream firms have some control over their respective </a:t>
            </a:r>
            <a:r>
              <a:rPr lang="en-US" sz="1000" dirty="0" err="1"/>
              <a:t>prices.They</a:t>
            </a:r>
            <a:r>
              <a:rPr lang="en-US" sz="1000" dirty="0"/>
              <a:t> are not "price takers" like in perfect competition where they have to accept the market price.   </a:t>
            </a:r>
          </a:p>
          <a:p>
            <a:pPr>
              <a:buFont typeface="Arial" panose="020B0604020202020204" pitchFamily="34" charset="0"/>
              <a:buChar char="•"/>
            </a:pPr>
            <a:r>
              <a:rPr lang="en-US" sz="1000" b="1" dirty="0"/>
              <a:t>Successive Markups:</a:t>
            </a:r>
            <a:r>
              <a:rPr lang="en-US" sz="1000" dirty="0"/>
              <a:t> The upstream firm sets a wholesale price with a mark-up over its costs. The downstream firm then buys at this wholesale price and adds its own mark-up to determine the retail price.</a:t>
            </a:r>
          </a:p>
          <a:p>
            <a:pPr>
              <a:buFont typeface="Arial" panose="020B0604020202020204" pitchFamily="34" charset="0"/>
              <a:buChar char="•"/>
            </a:pPr>
            <a:r>
              <a:rPr lang="en-US" sz="1000" b="1" dirty="0"/>
              <a:t>Reduced Consumer Surplus:</a:t>
            </a:r>
            <a:r>
              <a:rPr lang="en-US" sz="1000" dirty="0"/>
              <a:t> This double mark-up leads to a higher retail price than if the supply chain were integrated (one company controlling both production and distribution). This reduces consumer surplus (the difference between what consumers are willing to pay and what they actually pay).   </a:t>
            </a:r>
          </a:p>
          <a:p>
            <a:pPr>
              <a:buFont typeface="Arial" panose="020B0604020202020204" pitchFamily="34" charset="0"/>
              <a:buChar char="•"/>
            </a:pPr>
            <a:r>
              <a:rPr lang="en-US" sz="1000" b="1" dirty="0"/>
              <a:t>Reduced Overall Profit:</a:t>
            </a:r>
            <a:r>
              <a:rPr lang="en-US" sz="1000" dirty="0"/>
              <a:t> Surprisingly, double marginalization can also reduce the overall profit for both firms in the supply chain compared to a scenario where they cooperate or integrate.   </a:t>
            </a:r>
          </a:p>
          <a:p>
            <a:r>
              <a:rPr lang="en-US" sz="1000" b="1" dirty="0"/>
              <a:t>Consequences of Double Marginalization:</a:t>
            </a:r>
            <a:endParaRPr lang="en-US" sz="1000" dirty="0"/>
          </a:p>
          <a:p>
            <a:pPr>
              <a:buFont typeface="Arial" panose="020B0604020202020204" pitchFamily="34" charset="0"/>
              <a:buChar char="•"/>
            </a:pPr>
            <a:r>
              <a:rPr lang="en-US" sz="1000" b="1" dirty="0"/>
              <a:t>Higher Prices for Consumers:</a:t>
            </a:r>
            <a:r>
              <a:rPr lang="en-US" sz="1000" dirty="0"/>
              <a:t> The most obvious consequence is that consumers end up paying more for the product.   </a:t>
            </a:r>
          </a:p>
          <a:p>
            <a:pPr>
              <a:buFont typeface="Arial" panose="020B0604020202020204" pitchFamily="34" charset="0"/>
              <a:buChar char="•"/>
            </a:pPr>
            <a:r>
              <a:rPr lang="en-US" sz="1000" b="1" dirty="0"/>
              <a:t>Reduced Quantity:</a:t>
            </a:r>
            <a:r>
              <a:rPr lang="en-US" sz="1000" dirty="0"/>
              <a:t> The higher price can lead to a decrease in demand, resulting in lower overall sales volume.   </a:t>
            </a:r>
          </a:p>
          <a:p>
            <a:pPr>
              <a:buFont typeface="Arial" panose="020B0604020202020204" pitchFamily="34" charset="0"/>
              <a:buChar char="•"/>
            </a:pPr>
            <a:r>
              <a:rPr lang="en-US" sz="1000" b="1" dirty="0"/>
              <a:t>Reduced Efficiency:</a:t>
            </a:r>
            <a:r>
              <a:rPr lang="en-US" sz="1000" dirty="0"/>
              <a:t> Double marginalization creates inefficiencies in the supply chain as it distorts the optimal price and quantity levels.   </a:t>
            </a:r>
          </a:p>
          <a:p>
            <a:r>
              <a:rPr lang="en-US" sz="1000" b="1" dirty="0"/>
              <a:t>Solutions to Double Marginalization:</a:t>
            </a:r>
            <a:endParaRPr lang="en-US" sz="1000" dirty="0"/>
          </a:p>
          <a:p>
            <a:pPr>
              <a:buFont typeface="Arial" panose="020B0604020202020204" pitchFamily="34" charset="0"/>
              <a:buChar char="•"/>
            </a:pPr>
            <a:r>
              <a:rPr lang="en-US" sz="1000" b="1" dirty="0"/>
              <a:t>Vertical Integration:</a:t>
            </a:r>
            <a:r>
              <a:rPr lang="en-US" sz="1000" dirty="0"/>
              <a:t> The most common solution is for the upstream and downstream firms to merge, forming a single entity. This eliminates the separate profit margins and allows for coordinated pricing decisions.</a:t>
            </a:r>
          </a:p>
          <a:p>
            <a:pPr>
              <a:buFont typeface="Arial" panose="020B0604020202020204" pitchFamily="34" charset="0"/>
              <a:buChar char="•"/>
            </a:pPr>
            <a:r>
              <a:rPr lang="en-US" sz="1000" b="1" dirty="0"/>
              <a:t>Franchising:</a:t>
            </a:r>
            <a:r>
              <a:rPr lang="en-US" sz="1000" dirty="0"/>
              <a:t> The upstream firm can grant a franchise to the downstream firm, often involving a fixed fee and royalties. This can incentivize the downstream firm to maximize overall sales and profits.   </a:t>
            </a:r>
          </a:p>
          <a:p>
            <a:pPr>
              <a:buFont typeface="Arial" panose="020B0604020202020204" pitchFamily="34" charset="0"/>
              <a:buChar char="•"/>
            </a:pPr>
            <a:r>
              <a:rPr lang="en-US" sz="1000" b="1" dirty="0"/>
              <a:t>Two-Part Tariffs:</a:t>
            </a:r>
            <a:r>
              <a:rPr lang="en-US" sz="1000" dirty="0"/>
              <a:t> The upstream firm can use a two-part tariff, charging a fixed fee and a per-unit fee. This can align the incentives of both firms by allowing the upstream firm to capture some of the downstream firm's profits.   </a:t>
            </a:r>
          </a:p>
          <a:p>
            <a:pPr>
              <a:buFont typeface="Arial" panose="020B0604020202020204" pitchFamily="34" charset="0"/>
              <a:buChar char="•"/>
            </a:pPr>
            <a:r>
              <a:rPr lang="en-US" sz="1000" b="1" dirty="0"/>
              <a:t>Quantity Discounts:</a:t>
            </a:r>
            <a:r>
              <a:rPr lang="en-US" sz="1000" dirty="0"/>
              <a:t> The upstream firm can offer quantity discounts to the downstream firm, encouraging them to purchase and sell more units.</a:t>
            </a:r>
          </a:p>
          <a:p>
            <a:r>
              <a:rPr lang="en-US" sz="1000" b="1" dirty="0"/>
              <a:t>In essence, double marginalization highlights the potential inefficiencies that can arise when independent firms with market power operate at different levels of the same supply chain.</a:t>
            </a:r>
            <a:endParaRPr lang="en-US" sz="1000" dirty="0"/>
          </a:p>
        </p:txBody>
      </p:sp>
      <p:sp>
        <p:nvSpPr>
          <p:cNvPr id="4" name="TextBox 3">
            <a:extLst>
              <a:ext uri="{FF2B5EF4-FFF2-40B4-BE49-F238E27FC236}">
                <a16:creationId xmlns:a16="http://schemas.microsoft.com/office/drawing/2014/main" id="{415FCC1B-F3DE-DBD9-4E81-BFEB5C17FADD}"/>
              </a:ext>
            </a:extLst>
          </p:cNvPr>
          <p:cNvSpPr txBox="1"/>
          <p:nvPr/>
        </p:nvSpPr>
        <p:spPr>
          <a:xfrm>
            <a:off x="957943" y="478971"/>
            <a:ext cx="3024098" cy="369332"/>
          </a:xfrm>
          <a:prstGeom prst="rect">
            <a:avLst/>
          </a:prstGeom>
          <a:noFill/>
        </p:spPr>
        <p:txBody>
          <a:bodyPr wrap="none" rtlCol="0">
            <a:spAutoFit/>
          </a:bodyPr>
          <a:lstStyle/>
          <a:p>
            <a:r>
              <a:rPr lang="en-US" dirty="0"/>
              <a:t>Double Marginalization slide 2</a:t>
            </a:r>
          </a:p>
        </p:txBody>
      </p:sp>
    </p:spTree>
    <p:extLst>
      <p:ext uri="{BB962C8B-B14F-4D97-AF65-F5344CB8AC3E}">
        <p14:creationId xmlns:p14="http://schemas.microsoft.com/office/powerpoint/2010/main" val="379618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F96A36-CF64-A49B-D10E-47B3F61D08B9}"/>
              </a:ext>
            </a:extLst>
          </p:cNvPr>
          <p:cNvSpPr txBox="1"/>
          <p:nvPr/>
        </p:nvSpPr>
        <p:spPr>
          <a:xfrm>
            <a:off x="301925" y="422695"/>
            <a:ext cx="8460008" cy="369332"/>
          </a:xfrm>
          <a:prstGeom prst="rect">
            <a:avLst/>
          </a:prstGeom>
          <a:noFill/>
        </p:spPr>
        <p:txBody>
          <a:bodyPr wrap="none" rtlCol="0">
            <a:spAutoFit/>
          </a:bodyPr>
          <a:lstStyle/>
          <a:p>
            <a:r>
              <a:rPr lang="en-US" dirty="0"/>
              <a:t>Data science methods can largely be grouped into supervised &amp; unsupervised learning.</a:t>
            </a:r>
          </a:p>
        </p:txBody>
      </p:sp>
      <p:sp>
        <p:nvSpPr>
          <p:cNvPr id="3" name="TextBox 2">
            <a:extLst>
              <a:ext uri="{FF2B5EF4-FFF2-40B4-BE49-F238E27FC236}">
                <a16:creationId xmlns:a16="http://schemas.microsoft.com/office/drawing/2014/main" id="{51C816A9-D3EA-0315-97B8-0E203F1CA741}"/>
              </a:ext>
            </a:extLst>
          </p:cNvPr>
          <p:cNvSpPr txBox="1"/>
          <p:nvPr/>
        </p:nvSpPr>
        <p:spPr>
          <a:xfrm>
            <a:off x="1009291" y="1379470"/>
            <a:ext cx="1215910" cy="369332"/>
          </a:xfrm>
          <a:prstGeom prst="rect">
            <a:avLst/>
          </a:prstGeom>
          <a:noFill/>
        </p:spPr>
        <p:txBody>
          <a:bodyPr wrap="none" rtlCol="0">
            <a:spAutoFit/>
          </a:bodyPr>
          <a:lstStyle/>
          <a:p>
            <a:r>
              <a:rPr lang="en-US" u="sng" dirty="0"/>
              <a:t>Supervised</a:t>
            </a:r>
          </a:p>
        </p:txBody>
      </p:sp>
      <p:sp>
        <p:nvSpPr>
          <p:cNvPr id="4" name="TextBox 3">
            <a:extLst>
              <a:ext uri="{FF2B5EF4-FFF2-40B4-BE49-F238E27FC236}">
                <a16:creationId xmlns:a16="http://schemas.microsoft.com/office/drawing/2014/main" id="{CE3FC368-ED79-E54B-EA7C-515B70A6D091}"/>
              </a:ext>
            </a:extLst>
          </p:cNvPr>
          <p:cNvSpPr txBox="1"/>
          <p:nvPr/>
        </p:nvSpPr>
        <p:spPr>
          <a:xfrm>
            <a:off x="7105291" y="1372632"/>
            <a:ext cx="1469185" cy="369332"/>
          </a:xfrm>
          <a:prstGeom prst="rect">
            <a:avLst/>
          </a:prstGeom>
          <a:noFill/>
        </p:spPr>
        <p:txBody>
          <a:bodyPr wrap="none" rtlCol="0">
            <a:spAutoFit/>
          </a:bodyPr>
          <a:lstStyle/>
          <a:p>
            <a:r>
              <a:rPr lang="en-US" u="sng" dirty="0"/>
              <a:t>Unsupervised</a:t>
            </a:r>
          </a:p>
        </p:txBody>
      </p:sp>
      <p:sp>
        <p:nvSpPr>
          <p:cNvPr id="6" name="TextBox 5">
            <a:extLst>
              <a:ext uri="{FF2B5EF4-FFF2-40B4-BE49-F238E27FC236}">
                <a16:creationId xmlns:a16="http://schemas.microsoft.com/office/drawing/2014/main" id="{8A136061-19FA-E56A-A82F-98E3BA0B1E2B}"/>
              </a:ext>
            </a:extLst>
          </p:cNvPr>
          <p:cNvSpPr txBox="1"/>
          <p:nvPr/>
        </p:nvSpPr>
        <p:spPr>
          <a:xfrm>
            <a:off x="485235" y="2175266"/>
            <a:ext cx="4466327" cy="1938992"/>
          </a:xfrm>
          <a:prstGeom prst="rect">
            <a:avLst/>
          </a:prstGeom>
          <a:noFill/>
        </p:spPr>
        <p:txBody>
          <a:bodyPr wrap="square">
            <a:spAutoFit/>
          </a:bodyPr>
          <a:lstStyle/>
          <a:p>
            <a:pPr algn="l">
              <a:spcBef>
                <a:spcPts val="600"/>
              </a:spcBef>
              <a:spcAft>
                <a:spcPts val="600"/>
              </a:spcAft>
            </a:pPr>
            <a:r>
              <a:rPr lang="en-US" sz="1000" b="1" i="0" dirty="0">
                <a:solidFill>
                  <a:srgbClr val="1C2B33"/>
                </a:solidFill>
                <a:effectLst/>
                <a:latin typeface="Arial" panose="020B0604020202020204" pitchFamily="34" charset="0"/>
                <a:cs typeface="Arial" panose="020B0604020202020204" pitchFamily="34" charset="0"/>
              </a:rPr>
              <a:t>Definition:</a:t>
            </a:r>
            <a:r>
              <a:rPr lang="en-US" sz="1000" b="0" i="0" dirty="0">
                <a:solidFill>
                  <a:srgbClr val="1C2B33"/>
                </a:solidFill>
                <a:effectLst/>
                <a:latin typeface="Arial" panose="020B0604020202020204" pitchFamily="34" charset="0"/>
                <a:cs typeface="Arial" panose="020B0604020202020204" pitchFamily="34" charset="0"/>
              </a:rPr>
              <a:t> Learning from labeled data to make predictions on new, unseen data</a:t>
            </a:r>
          </a:p>
          <a:p>
            <a:pPr algn="l">
              <a:spcBef>
                <a:spcPts val="600"/>
              </a:spcBef>
              <a:spcAft>
                <a:spcPts val="600"/>
              </a:spcAft>
            </a:pPr>
            <a:r>
              <a:rPr lang="en-US" sz="1000" b="1" i="0" dirty="0">
                <a:solidFill>
                  <a:srgbClr val="1C2B33"/>
                </a:solidFill>
                <a:effectLst/>
                <a:latin typeface="Arial" panose="020B0604020202020204" pitchFamily="34" charset="0"/>
                <a:cs typeface="Arial" panose="020B0604020202020204" pitchFamily="34" charset="0"/>
              </a:rPr>
              <a:t>Examples:</a:t>
            </a:r>
            <a:endParaRPr lang="en-US" sz="1000" b="0" i="0" dirty="0">
              <a:solidFill>
                <a:srgbClr val="1C2B33"/>
              </a:solidFill>
              <a:effectLst/>
              <a:latin typeface="Arial" panose="020B0604020202020204" pitchFamily="34" charset="0"/>
              <a:cs typeface="Arial" panose="020B0604020202020204" pitchFamily="34" charset="0"/>
            </a:endParaRPr>
          </a:p>
          <a:p>
            <a:pPr algn="l">
              <a:spcBef>
                <a:spcPts val="600"/>
              </a:spcBef>
              <a:spcAft>
                <a:spcPts val="600"/>
              </a:spcAft>
            </a:pPr>
            <a:r>
              <a:rPr lang="en-US" sz="1000" b="0" i="0" dirty="0">
                <a:solidFill>
                  <a:srgbClr val="1C2B33"/>
                </a:solidFill>
                <a:effectLst/>
                <a:latin typeface="Arial" panose="020B0604020202020204" pitchFamily="34" charset="0"/>
                <a:cs typeface="Arial" panose="020B0604020202020204" pitchFamily="34" charset="0"/>
              </a:rPr>
              <a:t>Image classification (e.g., dog vs cat)</a:t>
            </a:r>
          </a:p>
          <a:p>
            <a:pPr algn="l">
              <a:spcBef>
                <a:spcPts val="600"/>
              </a:spcBef>
              <a:spcAft>
                <a:spcPts val="600"/>
              </a:spcAft>
            </a:pPr>
            <a:r>
              <a:rPr lang="en-US" sz="1000" b="0" i="0" dirty="0">
                <a:solidFill>
                  <a:srgbClr val="1C2B33"/>
                </a:solidFill>
                <a:effectLst/>
                <a:latin typeface="Arial" panose="020B0604020202020204" pitchFamily="34" charset="0"/>
                <a:cs typeface="Arial" panose="020B0604020202020204" pitchFamily="34" charset="0"/>
              </a:rPr>
              <a:t>Sentiment analysis (e.g., positive vs negative review)</a:t>
            </a:r>
          </a:p>
          <a:p>
            <a:pPr algn="l">
              <a:spcBef>
                <a:spcPts val="600"/>
              </a:spcBef>
              <a:spcAft>
                <a:spcPts val="600"/>
              </a:spcAft>
            </a:pPr>
            <a:r>
              <a:rPr lang="en-US" sz="1000" b="0" i="0" dirty="0">
                <a:solidFill>
                  <a:srgbClr val="1C2B33"/>
                </a:solidFill>
                <a:effectLst/>
                <a:latin typeface="Arial" panose="020B0604020202020204" pitchFamily="34" charset="0"/>
                <a:cs typeface="Arial" panose="020B0604020202020204" pitchFamily="34" charset="0"/>
              </a:rPr>
              <a:t>Predicting house prices based on features like size and location</a:t>
            </a:r>
          </a:p>
          <a:p>
            <a:pPr algn="l">
              <a:spcBef>
                <a:spcPts val="600"/>
              </a:spcBef>
              <a:spcAft>
                <a:spcPts val="600"/>
              </a:spcAft>
            </a:pPr>
            <a:r>
              <a:rPr lang="en-US" sz="1000" b="1" i="0" dirty="0">
                <a:solidFill>
                  <a:srgbClr val="1C2B33"/>
                </a:solidFill>
                <a:effectLst/>
                <a:latin typeface="Arial" panose="020B0604020202020204" pitchFamily="34" charset="0"/>
                <a:cs typeface="Arial" panose="020B0604020202020204" pitchFamily="34" charset="0"/>
              </a:rPr>
              <a:t>Goal:</a:t>
            </a:r>
            <a:r>
              <a:rPr lang="en-US" sz="1000" b="0" i="0" dirty="0">
                <a:solidFill>
                  <a:srgbClr val="1C2B33"/>
                </a:solidFill>
                <a:effectLst/>
                <a:latin typeface="Arial" panose="020B0604020202020204" pitchFamily="34" charset="0"/>
                <a:cs typeface="Arial" panose="020B0604020202020204" pitchFamily="34" charset="0"/>
              </a:rPr>
              <a:t> Learn a mapping between input data and correct outputs</a:t>
            </a:r>
          </a:p>
        </p:txBody>
      </p:sp>
      <p:sp>
        <p:nvSpPr>
          <p:cNvPr id="8" name="TextBox 7">
            <a:extLst>
              <a:ext uri="{FF2B5EF4-FFF2-40B4-BE49-F238E27FC236}">
                <a16:creationId xmlns:a16="http://schemas.microsoft.com/office/drawing/2014/main" id="{EFDC13FB-41BA-19A2-D7D2-4CF200998F49}"/>
              </a:ext>
            </a:extLst>
          </p:cNvPr>
          <p:cNvSpPr txBox="1"/>
          <p:nvPr/>
        </p:nvSpPr>
        <p:spPr>
          <a:xfrm>
            <a:off x="6644496" y="2175266"/>
            <a:ext cx="4058010" cy="1785104"/>
          </a:xfrm>
          <a:prstGeom prst="rect">
            <a:avLst/>
          </a:prstGeom>
          <a:noFill/>
        </p:spPr>
        <p:txBody>
          <a:bodyPr wrap="square">
            <a:spAutoFit/>
          </a:bodyPr>
          <a:lstStyle/>
          <a:p>
            <a:pPr algn="l">
              <a:spcBef>
                <a:spcPts val="600"/>
              </a:spcBef>
              <a:spcAft>
                <a:spcPts val="600"/>
              </a:spcAft>
            </a:pPr>
            <a:r>
              <a:rPr lang="en-US" sz="1000" b="1" i="0" dirty="0">
                <a:solidFill>
                  <a:srgbClr val="1C2B33"/>
                </a:solidFill>
                <a:effectLst/>
                <a:latin typeface="Arial" panose="020B0604020202020204" pitchFamily="34" charset="0"/>
                <a:cs typeface="Arial" panose="020B0604020202020204" pitchFamily="34" charset="0"/>
              </a:rPr>
              <a:t>Definition:</a:t>
            </a:r>
            <a:r>
              <a:rPr lang="en-US" sz="1000" b="0" i="0" dirty="0">
                <a:solidFill>
                  <a:srgbClr val="1C2B33"/>
                </a:solidFill>
                <a:effectLst/>
                <a:latin typeface="Arial" panose="020B0604020202020204" pitchFamily="34" charset="0"/>
                <a:cs typeface="Arial" panose="020B0604020202020204" pitchFamily="34" charset="0"/>
              </a:rPr>
              <a:t> Discovering patterns and structure in unlabeled data</a:t>
            </a:r>
          </a:p>
          <a:p>
            <a:pPr algn="l">
              <a:spcBef>
                <a:spcPts val="600"/>
              </a:spcBef>
              <a:spcAft>
                <a:spcPts val="600"/>
              </a:spcAft>
            </a:pPr>
            <a:r>
              <a:rPr lang="en-US" sz="1000" b="1" i="0" dirty="0">
                <a:solidFill>
                  <a:srgbClr val="1C2B33"/>
                </a:solidFill>
                <a:effectLst/>
                <a:latin typeface="Arial" panose="020B0604020202020204" pitchFamily="34" charset="0"/>
                <a:cs typeface="Arial" panose="020B0604020202020204" pitchFamily="34" charset="0"/>
              </a:rPr>
              <a:t>Examples:</a:t>
            </a:r>
            <a:endParaRPr lang="en-US" sz="1000" b="0" i="0" dirty="0">
              <a:solidFill>
                <a:srgbClr val="1C2B33"/>
              </a:solidFill>
              <a:effectLst/>
              <a:latin typeface="Arial" panose="020B0604020202020204" pitchFamily="34" charset="0"/>
              <a:cs typeface="Arial" panose="020B0604020202020204" pitchFamily="34" charset="0"/>
            </a:endParaRPr>
          </a:p>
          <a:p>
            <a:pPr algn="l">
              <a:spcBef>
                <a:spcPts val="600"/>
              </a:spcBef>
              <a:spcAft>
                <a:spcPts val="600"/>
              </a:spcAft>
            </a:pPr>
            <a:r>
              <a:rPr lang="en-US" sz="1000" b="0" i="0" dirty="0">
                <a:solidFill>
                  <a:srgbClr val="1C2B33"/>
                </a:solidFill>
                <a:effectLst/>
                <a:latin typeface="Arial" panose="020B0604020202020204" pitchFamily="34" charset="0"/>
                <a:cs typeface="Arial" panose="020B0604020202020204" pitchFamily="34" charset="0"/>
              </a:rPr>
              <a:t>Clustering customers based on buying behavior</a:t>
            </a:r>
          </a:p>
          <a:p>
            <a:pPr algn="l">
              <a:spcBef>
                <a:spcPts val="600"/>
              </a:spcBef>
              <a:spcAft>
                <a:spcPts val="600"/>
              </a:spcAft>
            </a:pPr>
            <a:r>
              <a:rPr lang="en-US" sz="1000" b="0" i="0" dirty="0">
                <a:solidFill>
                  <a:srgbClr val="1C2B33"/>
                </a:solidFill>
                <a:effectLst/>
                <a:latin typeface="Arial" panose="020B0604020202020204" pitchFamily="34" charset="0"/>
                <a:cs typeface="Arial" panose="020B0604020202020204" pitchFamily="34" charset="0"/>
              </a:rPr>
              <a:t>Dimensionality reduction (e.g., PCA for visualization)</a:t>
            </a:r>
          </a:p>
          <a:p>
            <a:pPr algn="l">
              <a:spcBef>
                <a:spcPts val="600"/>
              </a:spcBef>
              <a:spcAft>
                <a:spcPts val="600"/>
              </a:spcAft>
            </a:pPr>
            <a:r>
              <a:rPr lang="en-US" sz="1000" b="0" i="0" dirty="0">
                <a:solidFill>
                  <a:srgbClr val="1C2B33"/>
                </a:solidFill>
                <a:effectLst/>
                <a:latin typeface="Arial" panose="020B0604020202020204" pitchFamily="34" charset="0"/>
                <a:cs typeface="Arial" panose="020B0604020202020204" pitchFamily="34" charset="0"/>
              </a:rPr>
              <a:t>Anomaly detection (e.g., identifying outliers in network traffic)</a:t>
            </a:r>
          </a:p>
          <a:p>
            <a:pPr algn="l">
              <a:spcBef>
                <a:spcPts val="600"/>
              </a:spcBef>
              <a:spcAft>
                <a:spcPts val="600"/>
              </a:spcAft>
            </a:pPr>
            <a:r>
              <a:rPr lang="en-US" sz="1000" b="1" i="0" dirty="0">
                <a:solidFill>
                  <a:srgbClr val="1C2B33"/>
                </a:solidFill>
                <a:effectLst/>
                <a:latin typeface="Arial" panose="020B0604020202020204" pitchFamily="34" charset="0"/>
                <a:cs typeface="Arial" panose="020B0604020202020204" pitchFamily="34" charset="0"/>
              </a:rPr>
              <a:t>Goal:</a:t>
            </a:r>
            <a:r>
              <a:rPr lang="en-US" sz="1000" b="0" i="0" dirty="0">
                <a:solidFill>
                  <a:srgbClr val="1C2B33"/>
                </a:solidFill>
                <a:effectLst/>
                <a:latin typeface="Arial" panose="020B0604020202020204" pitchFamily="34" charset="0"/>
                <a:cs typeface="Arial" panose="020B0604020202020204" pitchFamily="34" charset="0"/>
              </a:rPr>
              <a:t> Identify hidden relationships or groupings in the data</a:t>
            </a:r>
          </a:p>
        </p:txBody>
      </p:sp>
      <p:sp>
        <p:nvSpPr>
          <p:cNvPr id="9" name="TextBox 8">
            <a:extLst>
              <a:ext uri="{FF2B5EF4-FFF2-40B4-BE49-F238E27FC236}">
                <a16:creationId xmlns:a16="http://schemas.microsoft.com/office/drawing/2014/main" id="{4D7A84DA-03E7-115D-A3B5-4F18DD7B8681}"/>
              </a:ext>
            </a:extLst>
          </p:cNvPr>
          <p:cNvSpPr txBox="1"/>
          <p:nvPr/>
        </p:nvSpPr>
        <p:spPr>
          <a:xfrm>
            <a:off x="4701397" y="5175849"/>
            <a:ext cx="2250937" cy="1438855"/>
          </a:xfrm>
          <a:prstGeom prst="rect">
            <a:avLst/>
          </a:prstGeom>
          <a:noFill/>
        </p:spPr>
        <p:txBody>
          <a:bodyPr wrap="none" rtlCol="0">
            <a:spAutoFit/>
          </a:bodyPr>
          <a:lstStyle/>
          <a:p>
            <a:pPr algn="l">
              <a:spcAft>
                <a:spcPts val="900"/>
              </a:spcAft>
            </a:pPr>
            <a:r>
              <a:rPr lang="en-US" sz="1000" b="1" i="0" dirty="0">
                <a:solidFill>
                  <a:srgbClr val="1C2B33"/>
                </a:solidFill>
                <a:effectLst/>
                <a:latin typeface="Arial" panose="020B0604020202020204" pitchFamily="34" charset="0"/>
                <a:cs typeface="Arial" panose="020B0604020202020204" pitchFamily="34" charset="0"/>
              </a:rPr>
              <a:t>Key Differences</a:t>
            </a:r>
          </a:p>
          <a:p>
            <a:pPr marL="171450" indent="-171450" algn="l">
              <a:spcBef>
                <a:spcPts val="600"/>
              </a:spcBef>
              <a:spcAft>
                <a:spcPts val="600"/>
              </a:spcAft>
              <a:buFont typeface="Arial" panose="020B0604020202020204" pitchFamily="34" charset="0"/>
              <a:buChar char="•"/>
            </a:pPr>
            <a:r>
              <a:rPr lang="en-US" sz="1000" b="0" i="0" dirty="0">
                <a:solidFill>
                  <a:srgbClr val="1C2B33"/>
                </a:solidFill>
                <a:effectLst/>
                <a:latin typeface="Arial" panose="020B0604020202020204" pitchFamily="34" charset="0"/>
                <a:cs typeface="Arial" panose="020B0604020202020204" pitchFamily="34" charset="0"/>
              </a:rPr>
              <a:t>Labeled vs unlabeled data</a:t>
            </a:r>
          </a:p>
          <a:p>
            <a:pPr marL="171450" indent="-171450" algn="l">
              <a:spcBef>
                <a:spcPts val="600"/>
              </a:spcBef>
              <a:spcAft>
                <a:spcPts val="600"/>
              </a:spcAft>
              <a:buFont typeface="Arial" panose="020B0604020202020204" pitchFamily="34" charset="0"/>
              <a:buChar char="•"/>
            </a:pPr>
            <a:r>
              <a:rPr lang="en-US" sz="1000" b="0" i="0" dirty="0">
                <a:solidFill>
                  <a:srgbClr val="1C2B33"/>
                </a:solidFill>
                <a:effectLst/>
                <a:latin typeface="Arial" panose="020B0604020202020204" pitchFamily="34" charset="0"/>
                <a:cs typeface="Arial" panose="020B0604020202020204" pitchFamily="34" charset="0"/>
              </a:rPr>
              <a:t>Prediction vs pattern discovery</a:t>
            </a:r>
          </a:p>
          <a:p>
            <a:pPr marL="171450" indent="-171450" algn="l">
              <a:spcBef>
                <a:spcPts val="600"/>
              </a:spcBef>
              <a:spcAft>
                <a:spcPts val="600"/>
              </a:spcAft>
              <a:buFont typeface="Arial" panose="020B0604020202020204" pitchFamily="34" charset="0"/>
              <a:buChar char="•"/>
            </a:pPr>
            <a:r>
              <a:rPr lang="en-US" sz="1000" b="0" i="0" dirty="0">
                <a:solidFill>
                  <a:srgbClr val="1C2B33"/>
                </a:solidFill>
                <a:effectLst/>
                <a:latin typeface="Arial" panose="020B0604020202020204" pitchFamily="34" charset="0"/>
                <a:cs typeface="Arial" panose="020B0604020202020204" pitchFamily="34" charset="0"/>
              </a:rPr>
              <a:t>Focus on accuracy vs exploration</a:t>
            </a: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7437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817DCA8-FD3C-9353-4962-8087AAF87E13}"/>
              </a:ext>
            </a:extLst>
          </p:cNvPr>
          <p:cNvSpPr/>
          <p:nvPr/>
        </p:nvSpPr>
        <p:spPr>
          <a:xfrm>
            <a:off x="1319616" y="3141282"/>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Models</a:t>
            </a:r>
          </a:p>
        </p:txBody>
      </p:sp>
      <p:sp>
        <p:nvSpPr>
          <p:cNvPr id="3" name="Freeform 2">
            <a:extLst>
              <a:ext uri="{FF2B5EF4-FFF2-40B4-BE49-F238E27FC236}">
                <a16:creationId xmlns:a16="http://schemas.microsoft.com/office/drawing/2014/main" id="{A56E42D3-DA03-466A-9C84-933CC93EBA04}"/>
              </a:ext>
            </a:extLst>
          </p:cNvPr>
          <p:cNvSpPr/>
          <p:nvPr/>
        </p:nvSpPr>
        <p:spPr>
          <a:xfrm>
            <a:off x="1886987" y="4190970"/>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Cloud</a:t>
            </a:r>
          </a:p>
        </p:txBody>
      </p:sp>
      <p:sp>
        <p:nvSpPr>
          <p:cNvPr id="4" name="Freeform 3">
            <a:extLst>
              <a:ext uri="{FF2B5EF4-FFF2-40B4-BE49-F238E27FC236}">
                <a16:creationId xmlns:a16="http://schemas.microsoft.com/office/drawing/2014/main" id="{BB92CD0F-1818-A2FE-269F-759F03A1BDD7}"/>
              </a:ext>
            </a:extLst>
          </p:cNvPr>
          <p:cNvSpPr/>
          <p:nvPr/>
        </p:nvSpPr>
        <p:spPr>
          <a:xfrm>
            <a:off x="2469570" y="5268801"/>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5" name="Freeform 4">
            <a:extLst>
              <a:ext uri="{FF2B5EF4-FFF2-40B4-BE49-F238E27FC236}">
                <a16:creationId xmlns:a16="http://schemas.microsoft.com/office/drawing/2014/main" id="{7040CC6F-6FE4-9EAE-2D81-37D7BAA25CBF}"/>
              </a:ext>
            </a:extLst>
          </p:cNvPr>
          <p:cNvSpPr/>
          <p:nvPr/>
        </p:nvSpPr>
        <p:spPr>
          <a:xfrm>
            <a:off x="308750" y="1271092"/>
            <a:ext cx="5264648" cy="1679801"/>
          </a:xfrm>
          <a:custGeom>
            <a:avLst/>
            <a:gdLst>
              <a:gd name="connsiteX0" fmla="*/ 0 w 5264648"/>
              <a:gd name="connsiteY0" fmla="*/ 0 h 1679801"/>
              <a:gd name="connsiteX1" fmla="*/ 5264648 w 5264648"/>
              <a:gd name="connsiteY1" fmla="*/ 0 h 1679801"/>
              <a:gd name="connsiteX2" fmla="*/ 5264648 w 5264648"/>
              <a:gd name="connsiteY2" fmla="*/ 30232 h 1679801"/>
              <a:gd name="connsiteX3" fmla="*/ 4940404 w 5264648"/>
              <a:gd name="connsiteY3" fmla="*/ 630113 h 1679801"/>
              <a:gd name="connsiteX4" fmla="*/ 4624872 w 5264648"/>
              <a:gd name="connsiteY4" fmla="*/ 1213874 h 1679801"/>
              <a:gd name="connsiteX5" fmla="*/ 4373032 w 5264648"/>
              <a:gd name="connsiteY5" fmla="*/ 1679801 h 1679801"/>
              <a:gd name="connsiteX6" fmla="*/ 907957 w 5264648"/>
              <a:gd name="connsiteY6" fmla="*/ 1679801 h 1679801"/>
              <a:gd name="connsiteX7" fmla="*/ 656117 w 5264648"/>
              <a:gd name="connsiteY7" fmla="*/ 1213874 h 1679801"/>
              <a:gd name="connsiteX8" fmla="*/ 340585 w 5264648"/>
              <a:gd name="connsiteY8" fmla="*/ 630113 h 167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4648" h="1679801">
                <a:moveTo>
                  <a:pt x="0" y="0"/>
                </a:moveTo>
                <a:lnTo>
                  <a:pt x="5264648" y="0"/>
                </a:lnTo>
                <a:lnTo>
                  <a:pt x="5264648" y="30232"/>
                </a:lnTo>
                <a:lnTo>
                  <a:pt x="4940404" y="630113"/>
                </a:lnTo>
                <a:lnTo>
                  <a:pt x="4624872" y="1213874"/>
                </a:lnTo>
                <a:lnTo>
                  <a:pt x="4373032" y="1679801"/>
                </a:lnTo>
                <a:lnTo>
                  <a:pt x="907957" y="1679801"/>
                </a:lnTo>
                <a:lnTo>
                  <a:pt x="656117" y="1213874"/>
                </a:lnTo>
                <a:lnTo>
                  <a:pt x="340585" y="63011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Applications</a:t>
            </a:r>
          </a:p>
        </p:txBody>
      </p:sp>
      <p:sp>
        <p:nvSpPr>
          <p:cNvPr id="6" name="TextBox 5">
            <a:extLst>
              <a:ext uri="{FF2B5EF4-FFF2-40B4-BE49-F238E27FC236}">
                <a16:creationId xmlns:a16="http://schemas.microsoft.com/office/drawing/2014/main" id="{33373CC0-3570-9F65-DB7C-BC060E7ECCAE}"/>
              </a:ext>
            </a:extLst>
          </p:cNvPr>
          <p:cNvSpPr txBox="1"/>
          <p:nvPr/>
        </p:nvSpPr>
        <p:spPr>
          <a:xfrm>
            <a:off x="3750247" y="5509912"/>
            <a:ext cx="2228239" cy="646331"/>
          </a:xfrm>
          <a:prstGeom prst="rect">
            <a:avLst/>
          </a:prstGeom>
          <a:noFill/>
        </p:spPr>
        <p:txBody>
          <a:bodyPr wrap="none" rtlCol="0">
            <a:spAutoFit/>
          </a:bodyPr>
          <a:lstStyle/>
          <a:p>
            <a:r>
              <a:rPr lang="en-US" dirty="0"/>
              <a:t>Google</a:t>
            </a:r>
          </a:p>
          <a:p>
            <a:r>
              <a:rPr lang="en-US" dirty="0"/>
              <a:t>Amazon, Nvidia, AMD</a:t>
            </a:r>
          </a:p>
        </p:txBody>
      </p:sp>
      <p:sp>
        <p:nvSpPr>
          <p:cNvPr id="7" name="TextBox 6">
            <a:extLst>
              <a:ext uri="{FF2B5EF4-FFF2-40B4-BE49-F238E27FC236}">
                <a16:creationId xmlns:a16="http://schemas.microsoft.com/office/drawing/2014/main" id="{6B8F83F1-CCB4-750E-2914-0E44F2D38C69}"/>
              </a:ext>
            </a:extLst>
          </p:cNvPr>
          <p:cNvSpPr txBox="1"/>
          <p:nvPr/>
        </p:nvSpPr>
        <p:spPr>
          <a:xfrm>
            <a:off x="4098590" y="4300533"/>
            <a:ext cx="1958421" cy="646331"/>
          </a:xfrm>
          <a:prstGeom prst="rect">
            <a:avLst/>
          </a:prstGeom>
          <a:noFill/>
        </p:spPr>
        <p:txBody>
          <a:bodyPr wrap="none" rtlCol="0">
            <a:spAutoFit/>
          </a:bodyPr>
          <a:lstStyle/>
          <a:p>
            <a:r>
              <a:rPr lang="en-US" dirty="0"/>
              <a:t>Google</a:t>
            </a:r>
          </a:p>
          <a:p>
            <a:r>
              <a:rPr lang="en-US" dirty="0"/>
              <a:t>Amazon, Microsoft</a:t>
            </a:r>
          </a:p>
        </p:txBody>
      </p:sp>
      <p:sp>
        <p:nvSpPr>
          <p:cNvPr id="8" name="TextBox 7">
            <a:extLst>
              <a:ext uri="{FF2B5EF4-FFF2-40B4-BE49-F238E27FC236}">
                <a16:creationId xmlns:a16="http://schemas.microsoft.com/office/drawing/2014/main" id="{C4120514-E4D3-E150-FCC9-4C458A0598DC}"/>
              </a:ext>
            </a:extLst>
          </p:cNvPr>
          <p:cNvSpPr txBox="1"/>
          <p:nvPr/>
        </p:nvSpPr>
        <p:spPr>
          <a:xfrm>
            <a:off x="4594187" y="3302547"/>
            <a:ext cx="2073773" cy="646331"/>
          </a:xfrm>
          <a:prstGeom prst="rect">
            <a:avLst/>
          </a:prstGeom>
          <a:noFill/>
        </p:spPr>
        <p:txBody>
          <a:bodyPr wrap="none" rtlCol="0">
            <a:spAutoFit/>
          </a:bodyPr>
          <a:lstStyle/>
          <a:p>
            <a:r>
              <a:rPr lang="en-US" dirty="0"/>
              <a:t>Google</a:t>
            </a:r>
          </a:p>
          <a:p>
            <a:r>
              <a:rPr lang="en-US" dirty="0"/>
              <a:t>Meta, </a:t>
            </a:r>
            <a:r>
              <a:rPr lang="en-US" dirty="0" err="1"/>
              <a:t>openAI</a:t>
            </a:r>
            <a:r>
              <a:rPr lang="en-US" dirty="0"/>
              <a:t>/MSFT</a:t>
            </a:r>
          </a:p>
        </p:txBody>
      </p:sp>
      <p:sp>
        <p:nvSpPr>
          <p:cNvPr id="9" name="TextBox 8">
            <a:extLst>
              <a:ext uri="{FF2B5EF4-FFF2-40B4-BE49-F238E27FC236}">
                <a16:creationId xmlns:a16="http://schemas.microsoft.com/office/drawing/2014/main" id="{3AC1B42E-4F2F-5C46-10DA-0B5781EB61C3}"/>
              </a:ext>
            </a:extLst>
          </p:cNvPr>
          <p:cNvSpPr txBox="1"/>
          <p:nvPr/>
        </p:nvSpPr>
        <p:spPr>
          <a:xfrm>
            <a:off x="5573398" y="1787826"/>
            <a:ext cx="2683299" cy="646331"/>
          </a:xfrm>
          <a:prstGeom prst="rect">
            <a:avLst/>
          </a:prstGeom>
          <a:noFill/>
        </p:spPr>
        <p:txBody>
          <a:bodyPr wrap="none" rtlCol="0">
            <a:spAutoFit/>
          </a:bodyPr>
          <a:lstStyle/>
          <a:p>
            <a:r>
              <a:rPr lang="en-US" dirty="0"/>
              <a:t>Google</a:t>
            </a:r>
          </a:p>
          <a:p>
            <a:r>
              <a:rPr lang="en-US" dirty="0"/>
              <a:t>Meta, </a:t>
            </a:r>
            <a:r>
              <a:rPr lang="en-US" dirty="0" err="1"/>
              <a:t>openAI</a:t>
            </a:r>
            <a:r>
              <a:rPr lang="en-US" dirty="0"/>
              <a:t>/MSFT, apple</a:t>
            </a:r>
          </a:p>
        </p:txBody>
      </p:sp>
      <p:sp>
        <p:nvSpPr>
          <p:cNvPr id="10" name="TextBox 9">
            <a:extLst>
              <a:ext uri="{FF2B5EF4-FFF2-40B4-BE49-F238E27FC236}">
                <a16:creationId xmlns:a16="http://schemas.microsoft.com/office/drawing/2014/main" id="{F38E287A-4F6C-316D-39FA-013ACB4E4B18}"/>
              </a:ext>
            </a:extLst>
          </p:cNvPr>
          <p:cNvSpPr txBox="1"/>
          <p:nvPr/>
        </p:nvSpPr>
        <p:spPr>
          <a:xfrm>
            <a:off x="140027" y="345832"/>
            <a:ext cx="7566559" cy="369332"/>
          </a:xfrm>
          <a:prstGeom prst="rect">
            <a:avLst/>
          </a:prstGeom>
          <a:noFill/>
        </p:spPr>
        <p:txBody>
          <a:bodyPr wrap="none" rtlCol="0">
            <a:spAutoFit/>
          </a:bodyPr>
          <a:lstStyle/>
          <a:p>
            <a:r>
              <a:rPr lang="en-US" dirty="0"/>
              <a:t>Lots of risk, monopoly – basic “can I build one” fundamentally the answer is no.</a:t>
            </a:r>
          </a:p>
        </p:txBody>
      </p:sp>
      <p:sp>
        <p:nvSpPr>
          <p:cNvPr id="11" name="TextBox 10">
            <a:extLst>
              <a:ext uri="{FF2B5EF4-FFF2-40B4-BE49-F238E27FC236}">
                <a16:creationId xmlns:a16="http://schemas.microsoft.com/office/drawing/2014/main" id="{FF2EBFF1-16C9-8A5B-030D-EBEF620E39A6}"/>
              </a:ext>
            </a:extLst>
          </p:cNvPr>
          <p:cNvSpPr txBox="1"/>
          <p:nvPr/>
        </p:nvSpPr>
        <p:spPr>
          <a:xfrm>
            <a:off x="8757843" y="1418494"/>
            <a:ext cx="3125407" cy="369332"/>
          </a:xfrm>
          <a:prstGeom prst="rect">
            <a:avLst/>
          </a:prstGeom>
          <a:noFill/>
        </p:spPr>
        <p:txBody>
          <a:bodyPr wrap="none" rtlCol="0">
            <a:spAutoFit/>
          </a:bodyPr>
          <a:lstStyle/>
          <a:p>
            <a:r>
              <a:rPr lang="en-US" dirty="0"/>
              <a:t>It’s a vertically integrated stack.</a:t>
            </a:r>
          </a:p>
        </p:txBody>
      </p:sp>
    </p:spTree>
    <p:extLst>
      <p:ext uri="{BB962C8B-B14F-4D97-AF65-F5344CB8AC3E}">
        <p14:creationId xmlns:p14="http://schemas.microsoft.com/office/powerpoint/2010/main" val="552260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1D7AC-3AF0-9F15-3083-97498B07DB77}"/>
              </a:ext>
            </a:extLst>
          </p:cNvPr>
          <p:cNvSpPr txBox="1"/>
          <p:nvPr/>
        </p:nvSpPr>
        <p:spPr>
          <a:xfrm>
            <a:off x="5116285" y="1607472"/>
            <a:ext cx="6096000" cy="3939540"/>
          </a:xfrm>
          <a:prstGeom prst="rect">
            <a:avLst/>
          </a:prstGeom>
          <a:noFill/>
        </p:spPr>
        <p:txBody>
          <a:bodyPr wrap="square">
            <a:spAutoFit/>
          </a:bodyPr>
          <a:lstStyle/>
          <a:p>
            <a:pPr rtl="0"/>
            <a:r>
              <a:rPr lang="en-US" sz="1000" dirty="0">
                <a:effectLst/>
              </a:rPr>
              <a:t>Vertical integration, a business strategy where a company expands its operations by acquiring or merging with businesses at different stages of the same production process, has been employed by numerous companies throughout history. Here are some prominent examples:   </a:t>
            </a:r>
          </a:p>
          <a:p>
            <a:pPr rtl="0">
              <a:buFont typeface="+mj-lt"/>
              <a:buAutoNum type="arabicPeriod"/>
            </a:pPr>
            <a:r>
              <a:rPr lang="en-US" sz="1000" b="1" dirty="0">
                <a:effectLst/>
              </a:rPr>
              <a:t>Carnegie Steel:</a:t>
            </a:r>
            <a:r>
              <a:rPr lang="en-US" sz="1000" dirty="0">
                <a:effectLst/>
              </a:rPr>
              <a:t> Andrew Carnegie's steel company, which dominated the American steel industry in the late 19th century, was a prime example of vertical integration. Carnegie controlled every aspect of steel production, from iron ore mining and coal extraction to steel manufacturing and transportation. This allowed him to control costs and quality, leading to significant profits and market dominance.   </a:t>
            </a:r>
          </a:p>
          <a:p>
            <a:pPr rtl="0">
              <a:buFont typeface="+mj-lt"/>
              <a:buAutoNum type="arabicPeriod"/>
            </a:pPr>
            <a:r>
              <a:rPr lang="en-US" sz="1000" b="1" dirty="0">
                <a:effectLst/>
              </a:rPr>
              <a:t>Standard Oil:</a:t>
            </a:r>
            <a:r>
              <a:rPr lang="en-US" sz="1000" dirty="0">
                <a:effectLst/>
              </a:rPr>
              <a:t> John D. Rockefeller's Standard Oil Company also employed vertical integration to achieve its dominance in the oil industry. Rockefeller controlled oil drilling, refining, transportation (through pipelines and railroads), and distribution, giving him a significant competitive advantage.   </a:t>
            </a:r>
          </a:p>
          <a:p>
            <a:pPr rtl="0">
              <a:buFont typeface="+mj-lt"/>
              <a:buAutoNum type="arabicPeriod"/>
            </a:pPr>
            <a:r>
              <a:rPr lang="en-US" sz="1000" b="1" dirty="0">
                <a:effectLst/>
              </a:rPr>
              <a:t>Ford Motor Company:</a:t>
            </a:r>
            <a:r>
              <a:rPr lang="en-US" sz="1000" dirty="0">
                <a:effectLst/>
              </a:rPr>
              <a:t> Henry Ford's assembly line revolutionized automobile production, and his company also practiced vertical integration. Ford controlled the production of many automobile components, including steel, glass, and rubber, as well as its own transportation and distribution networks. This allowed Ford to maintain tight control over quality and costs, leading to the mass production and affordability of the Model T.   </a:t>
            </a:r>
          </a:p>
          <a:p>
            <a:pPr rtl="0">
              <a:buFont typeface="+mj-lt"/>
              <a:buAutoNum type="arabicPeriod"/>
            </a:pPr>
            <a:r>
              <a:rPr lang="en-US" sz="1000" b="1" dirty="0">
                <a:effectLst/>
              </a:rPr>
              <a:t>Apple:</a:t>
            </a:r>
            <a:r>
              <a:rPr lang="en-US" sz="1000" dirty="0">
                <a:effectLst/>
              </a:rPr>
              <a:t> While not as vertically integrated as some of the historical examples, Apple has increasingly moved towards controlling more of its supply chain. It designs its own hardware and software, and has also acquired companies involved in chip manufacturing and other key components. This allows Apple to maintain tight control over product quality, innovation, and the user experience.   </a:t>
            </a:r>
          </a:p>
          <a:p>
            <a:pPr rtl="0">
              <a:buFont typeface="+mj-lt"/>
              <a:buAutoNum type="arabicPeriod"/>
            </a:pPr>
            <a:r>
              <a:rPr lang="en-US" sz="1000" b="1" dirty="0">
                <a:effectLst/>
              </a:rPr>
              <a:t>Tesla:</a:t>
            </a:r>
            <a:r>
              <a:rPr lang="en-US" sz="1000" dirty="0">
                <a:effectLst/>
              </a:rPr>
              <a:t> Tesla is another modern example of a vertically integrated company. It designs and manufactures its own electric vehicles, batteries, and charging infrastructure. This allows Tesla to control the entire electric vehicle ecosystem, from production to charging and maintenance.   </a:t>
            </a:r>
          </a:p>
          <a:p>
            <a:pPr rtl="0"/>
            <a:r>
              <a:rPr lang="en-US" sz="1000" dirty="0">
                <a:effectLst/>
              </a:rPr>
              <a:t>These examples demonstrate the potential benefits of vertical integration, such as cost control, quality assurance, and increased market power. However, it's important to note that vertical integration can also have drawbacks, such as increased complexity, inflexibility, and potential antitrust concerns.</a:t>
            </a:r>
          </a:p>
          <a:p>
            <a:r>
              <a:rPr lang="en-US" sz="1000" dirty="0"/>
              <a:t>Sources and related content </a:t>
            </a:r>
          </a:p>
        </p:txBody>
      </p:sp>
      <p:sp>
        <p:nvSpPr>
          <p:cNvPr id="4" name="TextBox 3">
            <a:extLst>
              <a:ext uri="{FF2B5EF4-FFF2-40B4-BE49-F238E27FC236}">
                <a16:creationId xmlns:a16="http://schemas.microsoft.com/office/drawing/2014/main" id="{6E501884-9EC3-5290-71CA-C6DA6727E2F0}"/>
              </a:ext>
            </a:extLst>
          </p:cNvPr>
          <p:cNvSpPr txBox="1"/>
          <p:nvPr/>
        </p:nvSpPr>
        <p:spPr>
          <a:xfrm>
            <a:off x="957943" y="478971"/>
            <a:ext cx="3481146" cy="369332"/>
          </a:xfrm>
          <a:prstGeom prst="rect">
            <a:avLst/>
          </a:prstGeom>
          <a:noFill/>
        </p:spPr>
        <p:txBody>
          <a:bodyPr wrap="none" rtlCol="0">
            <a:spAutoFit/>
          </a:bodyPr>
          <a:lstStyle/>
          <a:p>
            <a:r>
              <a:rPr lang="en-US" dirty="0"/>
              <a:t>Vertical Integration Stack definition</a:t>
            </a:r>
          </a:p>
        </p:txBody>
      </p:sp>
    </p:spTree>
    <p:extLst>
      <p:ext uri="{BB962C8B-B14F-4D97-AF65-F5344CB8AC3E}">
        <p14:creationId xmlns:p14="http://schemas.microsoft.com/office/powerpoint/2010/main" val="2136985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E762B-A028-4C32-F18E-968D310FE8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96C812-4233-95DA-540B-F88422611A38}"/>
              </a:ext>
            </a:extLst>
          </p:cNvPr>
          <p:cNvSpPr txBox="1"/>
          <p:nvPr/>
        </p:nvSpPr>
        <p:spPr>
          <a:xfrm>
            <a:off x="5116285" y="1607472"/>
            <a:ext cx="6096000" cy="3939540"/>
          </a:xfrm>
          <a:prstGeom prst="rect">
            <a:avLst/>
          </a:prstGeom>
          <a:noFill/>
        </p:spPr>
        <p:txBody>
          <a:bodyPr wrap="square">
            <a:spAutoFit/>
          </a:bodyPr>
          <a:lstStyle/>
          <a:p>
            <a:pPr rtl="0"/>
            <a:r>
              <a:rPr lang="en-US" sz="1000" dirty="0">
                <a:effectLst/>
              </a:rPr>
              <a:t>Vertical integration, a business strategy where a company expands its operations by acquiring or merging with businesses at different stages of the same production process, has been employed by numerous companies throughout history. Here are some prominent examples:   </a:t>
            </a:r>
          </a:p>
          <a:p>
            <a:pPr rtl="0">
              <a:buFont typeface="+mj-lt"/>
              <a:buAutoNum type="arabicPeriod"/>
            </a:pPr>
            <a:r>
              <a:rPr lang="en-US" sz="1000" b="1" dirty="0">
                <a:effectLst/>
              </a:rPr>
              <a:t>Carnegie Steel:</a:t>
            </a:r>
            <a:r>
              <a:rPr lang="en-US" sz="1000" dirty="0">
                <a:effectLst/>
              </a:rPr>
              <a:t> Andrew Carnegie's steel company, which dominated the American steel industry in the late 19th century, was a prime example of vertical integration. Carnegie controlled every aspect of steel production, from iron ore mining and coal extraction to steel manufacturing and transportation. This allowed him to control costs and quality, leading to significant profits and market dominance.   </a:t>
            </a:r>
          </a:p>
          <a:p>
            <a:pPr rtl="0">
              <a:buFont typeface="+mj-lt"/>
              <a:buAutoNum type="arabicPeriod"/>
            </a:pPr>
            <a:r>
              <a:rPr lang="en-US" sz="1000" b="1" dirty="0">
                <a:effectLst/>
              </a:rPr>
              <a:t>Standard Oil:</a:t>
            </a:r>
            <a:r>
              <a:rPr lang="en-US" sz="1000" dirty="0">
                <a:effectLst/>
              </a:rPr>
              <a:t> John D. Rockefeller's Standard Oil Company also employed vertical integration to achieve its dominance in the oil industry. Rockefeller controlled oil drilling, refining, transportation (through pipelines and railroads), and distribution, giving him a significant competitive advantage.   </a:t>
            </a:r>
          </a:p>
          <a:p>
            <a:pPr rtl="0">
              <a:buFont typeface="+mj-lt"/>
              <a:buAutoNum type="arabicPeriod"/>
            </a:pPr>
            <a:r>
              <a:rPr lang="en-US" sz="1000" b="1" dirty="0">
                <a:effectLst/>
              </a:rPr>
              <a:t>Ford Motor Company:</a:t>
            </a:r>
            <a:r>
              <a:rPr lang="en-US" sz="1000" dirty="0">
                <a:effectLst/>
              </a:rPr>
              <a:t> Henry Ford's assembly line revolutionized automobile production, and his company also practiced vertical integration. Ford controlled the production of many automobile components, including steel, glass, and rubber, as well as its own transportation and distribution networks. This allowed Ford to maintain tight control over quality and costs, leading to the mass production and affordability of the Model T.   </a:t>
            </a:r>
          </a:p>
          <a:p>
            <a:pPr rtl="0">
              <a:buFont typeface="+mj-lt"/>
              <a:buAutoNum type="arabicPeriod"/>
            </a:pPr>
            <a:r>
              <a:rPr lang="en-US" sz="1000" b="1" dirty="0">
                <a:effectLst/>
              </a:rPr>
              <a:t>Apple:</a:t>
            </a:r>
            <a:r>
              <a:rPr lang="en-US" sz="1000" dirty="0">
                <a:effectLst/>
              </a:rPr>
              <a:t> While not as vertically integrated as some of the historical examples, Apple has increasingly moved towards controlling more of its supply chain. It designs its own hardware and software, and has also acquired companies involved in chip manufacturing and other key components. This allows Apple to maintain tight control over product quality, innovation, and the user experience.   </a:t>
            </a:r>
          </a:p>
          <a:p>
            <a:pPr rtl="0">
              <a:buFont typeface="+mj-lt"/>
              <a:buAutoNum type="arabicPeriod"/>
            </a:pPr>
            <a:r>
              <a:rPr lang="en-US" sz="1000" b="1" dirty="0">
                <a:effectLst/>
              </a:rPr>
              <a:t>Tesla:</a:t>
            </a:r>
            <a:r>
              <a:rPr lang="en-US" sz="1000" dirty="0">
                <a:effectLst/>
              </a:rPr>
              <a:t> Tesla is another modern example of a vertically integrated company. It designs and manufactures its own electric vehicles, batteries, and charging infrastructure. This allows Tesla to control the entire electric vehicle ecosystem, from production to charging and maintenance.   </a:t>
            </a:r>
          </a:p>
          <a:p>
            <a:pPr rtl="0"/>
            <a:r>
              <a:rPr lang="en-US" sz="1000" dirty="0">
                <a:effectLst/>
              </a:rPr>
              <a:t>These examples demonstrate the potential benefits of vertical integration, such as cost control, quality assurance, and increased market power. However, it's important to note that vertical integration can also have drawbacks, such as increased complexity, inflexibility, and potential antitrust concerns.</a:t>
            </a:r>
          </a:p>
          <a:p>
            <a:r>
              <a:rPr lang="en-US" sz="1000" dirty="0"/>
              <a:t>Sources and related content </a:t>
            </a:r>
          </a:p>
        </p:txBody>
      </p:sp>
      <p:sp>
        <p:nvSpPr>
          <p:cNvPr id="4" name="TextBox 3">
            <a:extLst>
              <a:ext uri="{FF2B5EF4-FFF2-40B4-BE49-F238E27FC236}">
                <a16:creationId xmlns:a16="http://schemas.microsoft.com/office/drawing/2014/main" id="{8EE0475D-8241-17F8-1173-E1B0537058CD}"/>
              </a:ext>
            </a:extLst>
          </p:cNvPr>
          <p:cNvSpPr txBox="1"/>
          <p:nvPr/>
        </p:nvSpPr>
        <p:spPr>
          <a:xfrm>
            <a:off x="957943" y="478971"/>
            <a:ext cx="3456331" cy="369332"/>
          </a:xfrm>
          <a:prstGeom prst="rect">
            <a:avLst/>
          </a:prstGeom>
          <a:noFill/>
        </p:spPr>
        <p:txBody>
          <a:bodyPr wrap="none" rtlCol="0">
            <a:spAutoFit/>
          </a:bodyPr>
          <a:lstStyle/>
          <a:p>
            <a:r>
              <a:rPr lang="en-US" dirty="0"/>
              <a:t>Vertical Integration Stack examples</a:t>
            </a:r>
          </a:p>
        </p:txBody>
      </p:sp>
    </p:spTree>
    <p:extLst>
      <p:ext uri="{BB962C8B-B14F-4D97-AF65-F5344CB8AC3E}">
        <p14:creationId xmlns:p14="http://schemas.microsoft.com/office/powerpoint/2010/main" val="4213501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0D3F1-2D9B-B481-DD3A-B928147BE06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30E87D7-ADAF-7944-2690-A9FD4E31FC44}"/>
              </a:ext>
            </a:extLst>
          </p:cNvPr>
          <p:cNvSpPr txBox="1"/>
          <p:nvPr/>
        </p:nvSpPr>
        <p:spPr>
          <a:xfrm>
            <a:off x="957943" y="478971"/>
            <a:ext cx="8305287" cy="369332"/>
          </a:xfrm>
          <a:prstGeom prst="rect">
            <a:avLst/>
          </a:prstGeom>
          <a:noFill/>
        </p:spPr>
        <p:txBody>
          <a:bodyPr wrap="none" rtlCol="0">
            <a:spAutoFit/>
          </a:bodyPr>
          <a:lstStyle/>
          <a:p>
            <a:r>
              <a:rPr lang="en-US" dirty="0"/>
              <a:t>Vertical Integration Stack </a:t>
            </a:r>
            <a:r>
              <a:rPr lang="en-US" dirty="0" err="1"/>
              <a:t>postivie</a:t>
            </a:r>
            <a:r>
              <a:rPr lang="en-US" dirty="0"/>
              <a:t> – less marginalization i.e. apple; promotes efficiency </a:t>
            </a:r>
          </a:p>
        </p:txBody>
      </p:sp>
      <p:sp>
        <p:nvSpPr>
          <p:cNvPr id="5" name="TextBox 4">
            <a:extLst>
              <a:ext uri="{FF2B5EF4-FFF2-40B4-BE49-F238E27FC236}">
                <a16:creationId xmlns:a16="http://schemas.microsoft.com/office/drawing/2014/main" id="{2EA86138-8E02-07D4-E8DF-88DA6AE8D26A}"/>
              </a:ext>
            </a:extLst>
          </p:cNvPr>
          <p:cNvSpPr txBox="1"/>
          <p:nvPr/>
        </p:nvSpPr>
        <p:spPr>
          <a:xfrm>
            <a:off x="1077990" y="1211720"/>
            <a:ext cx="9829496" cy="646331"/>
          </a:xfrm>
          <a:prstGeom prst="rect">
            <a:avLst/>
          </a:prstGeom>
          <a:noFill/>
        </p:spPr>
        <p:txBody>
          <a:bodyPr wrap="square">
            <a:spAutoFit/>
          </a:bodyPr>
          <a:lstStyle/>
          <a:p>
            <a:r>
              <a:rPr lang="en-US" dirty="0"/>
              <a:t>Vertical Integration Stack negative – innovation, domination, stagnation – look at intel didn’t catch mobile wave, didn’t catch ai  </a:t>
            </a:r>
          </a:p>
        </p:txBody>
      </p:sp>
    </p:spTree>
    <p:extLst>
      <p:ext uri="{BB962C8B-B14F-4D97-AF65-F5344CB8AC3E}">
        <p14:creationId xmlns:p14="http://schemas.microsoft.com/office/powerpoint/2010/main" val="1871202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02280-8552-97E4-E52E-5CDEDE320FCE}"/>
            </a:ext>
          </a:extLst>
        </p:cNvPr>
        <p:cNvGrpSpPr/>
        <p:nvPr/>
      </p:nvGrpSpPr>
      <p:grpSpPr>
        <a:xfrm>
          <a:off x="0" y="0"/>
          <a:ext cx="0" cy="0"/>
          <a:chOff x="0" y="0"/>
          <a:chExt cx="0" cy="0"/>
        </a:xfrm>
      </p:grpSpPr>
      <p:sp>
        <p:nvSpPr>
          <p:cNvPr id="2" name="Freeform 1">
            <a:extLst>
              <a:ext uri="{FF2B5EF4-FFF2-40B4-BE49-F238E27FC236}">
                <a16:creationId xmlns:a16="http://schemas.microsoft.com/office/drawing/2014/main" id="{E86BF0E7-2C26-F84C-F081-B3BD53C7E694}"/>
              </a:ext>
            </a:extLst>
          </p:cNvPr>
          <p:cNvSpPr/>
          <p:nvPr/>
        </p:nvSpPr>
        <p:spPr>
          <a:xfrm>
            <a:off x="1319616" y="3141282"/>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Models</a:t>
            </a:r>
          </a:p>
        </p:txBody>
      </p:sp>
      <p:sp>
        <p:nvSpPr>
          <p:cNvPr id="3" name="Freeform 2">
            <a:extLst>
              <a:ext uri="{FF2B5EF4-FFF2-40B4-BE49-F238E27FC236}">
                <a16:creationId xmlns:a16="http://schemas.microsoft.com/office/drawing/2014/main" id="{A8EC9630-BD70-41A3-B0B3-6B855F5D50FE}"/>
              </a:ext>
            </a:extLst>
          </p:cNvPr>
          <p:cNvSpPr/>
          <p:nvPr/>
        </p:nvSpPr>
        <p:spPr>
          <a:xfrm>
            <a:off x="1886987" y="4190970"/>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Cloud</a:t>
            </a:r>
          </a:p>
        </p:txBody>
      </p:sp>
      <p:sp>
        <p:nvSpPr>
          <p:cNvPr id="4" name="Freeform 3">
            <a:extLst>
              <a:ext uri="{FF2B5EF4-FFF2-40B4-BE49-F238E27FC236}">
                <a16:creationId xmlns:a16="http://schemas.microsoft.com/office/drawing/2014/main" id="{55DE084B-7D05-7E70-8799-7ACB9DB2DDE2}"/>
              </a:ext>
            </a:extLst>
          </p:cNvPr>
          <p:cNvSpPr/>
          <p:nvPr/>
        </p:nvSpPr>
        <p:spPr>
          <a:xfrm>
            <a:off x="2469570" y="5268801"/>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5" name="Freeform 4">
            <a:extLst>
              <a:ext uri="{FF2B5EF4-FFF2-40B4-BE49-F238E27FC236}">
                <a16:creationId xmlns:a16="http://schemas.microsoft.com/office/drawing/2014/main" id="{613CEC57-4FDF-3392-BF2A-3D4D4C17EA83}"/>
              </a:ext>
            </a:extLst>
          </p:cNvPr>
          <p:cNvSpPr/>
          <p:nvPr/>
        </p:nvSpPr>
        <p:spPr>
          <a:xfrm>
            <a:off x="308750" y="1271092"/>
            <a:ext cx="5264648" cy="1679801"/>
          </a:xfrm>
          <a:custGeom>
            <a:avLst/>
            <a:gdLst>
              <a:gd name="connsiteX0" fmla="*/ 0 w 5264648"/>
              <a:gd name="connsiteY0" fmla="*/ 0 h 1679801"/>
              <a:gd name="connsiteX1" fmla="*/ 5264648 w 5264648"/>
              <a:gd name="connsiteY1" fmla="*/ 0 h 1679801"/>
              <a:gd name="connsiteX2" fmla="*/ 5264648 w 5264648"/>
              <a:gd name="connsiteY2" fmla="*/ 30232 h 1679801"/>
              <a:gd name="connsiteX3" fmla="*/ 4940404 w 5264648"/>
              <a:gd name="connsiteY3" fmla="*/ 630113 h 1679801"/>
              <a:gd name="connsiteX4" fmla="*/ 4624872 w 5264648"/>
              <a:gd name="connsiteY4" fmla="*/ 1213874 h 1679801"/>
              <a:gd name="connsiteX5" fmla="*/ 4373032 w 5264648"/>
              <a:gd name="connsiteY5" fmla="*/ 1679801 h 1679801"/>
              <a:gd name="connsiteX6" fmla="*/ 907957 w 5264648"/>
              <a:gd name="connsiteY6" fmla="*/ 1679801 h 1679801"/>
              <a:gd name="connsiteX7" fmla="*/ 656117 w 5264648"/>
              <a:gd name="connsiteY7" fmla="*/ 1213874 h 1679801"/>
              <a:gd name="connsiteX8" fmla="*/ 340585 w 5264648"/>
              <a:gd name="connsiteY8" fmla="*/ 630113 h 167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4648" h="1679801">
                <a:moveTo>
                  <a:pt x="0" y="0"/>
                </a:moveTo>
                <a:lnTo>
                  <a:pt x="5264648" y="0"/>
                </a:lnTo>
                <a:lnTo>
                  <a:pt x="5264648" y="30232"/>
                </a:lnTo>
                <a:lnTo>
                  <a:pt x="4940404" y="630113"/>
                </a:lnTo>
                <a:lnTo>
                  <a:pt x="4624872" y="1213874"/>
                </a:lnTo>
                <a:lnTo>
                  <a:pt x="4373032" y="1679801"/>
                </a:lnTo>
                <a:lnTo>
                  <a:pt x="907957" y="1679801"/>
                </a:lnTo>
                <a:lnTo>
                  <a:pt x="656117" y="1213874"/>
                </a:lnTo>
                <a:lnTo>
                  <a:pt x="340585" y="63011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Applications</a:t>
            </a:r>
          </a:p>
        </p:txBody>
      </p:sp>
      <p:sp>
        <p:nvSpPr>
          <p:cNvPr id="6" name="TextBox 5">
            <a:extLst>
              <a:ext uri="{FF2B5EF4-FFF2-40B4-BE49-F238E27FC236}">
                <a16:creationId xmlns:a16="http://schemas.microsoft.com/office/drawing/2014/main" id="{191A0E2B-C947-29EE-AD96-1983F6FD7CA7}"/>
              </a:ext>
            </a:extLst>
          </p:cNvPr>
          <p:cNvSpPr txBox="1"/>
          <p:nvPr/>
        </p:nvSpPr>
        <p:spPr>
          <a:xfrm>
            <a:off x="3750247" y="5509912"/>
            <a:ext cx="2228239" cy="646331"/>
          </a:xfrm>
          <a:prstGeom prst="rect">
            <a:avLst/>
          </a:prstGeom>
          <a:noFill/>
        </p:spPr>
        <p:txBody>
          <a:bodyPr wrap="none" rtlCol="0">
            <a:spAutoFit/>
          </a:bodyPr>
          <a:lstStyle/>
          <a:p>
            <a:r>
              <a:rPr lang="en-US" dirty="0"/>
              <a:t>Google</a:t>
            </a:r>
          </a:p>
          <a:p>
            <a:r>
              <a:rPr lang="en-US" dirty="0"/>
              <a:t>Amazon, Nvidia, AMD</a:t>
            </a:r>
          </a:p>
        </p:txBody>
      </p:sp>
      <p:sp>
        <p:nvSpPr>
          <p:cNvPr id="7" name="TextBox 6">
            <a:extLst>
              <a:ext uri="{FF2B5EF4-FFF2-40B4-BE49-F238E27FC236}">
                <a16:creationId xmlns:a16="http://schemas.microsoft.com/office/drawing/2014/main" id="{9718D79E-436B-6A06-3663-BD3E2A55FDD7}"/>
              </a:ext>
            </a:extLst>
          </p:cNvPr>
          <p:cNvSpPr txBox="1"/>
          <p:nvPr/>
        </p:nvSpPr>
        <p:spPr>
          <a:xfrm>
            <a:off x="4098590" y="4300533"/>
            <a:ext cx="1958421" cy="646331"/>
          </a:xfrm>
          <a:prstGeom prst="rect">
            <a:avLst/>
          </a:prstGeom>
          <a:noFill/>
        </p:spPr>
        <p:txBody>
          <a:bodyPr wrap="none" rtlCol="0">
            <a:spAutoFit/>
          </a:bodyPr>
          <a:lstStyle/>
          <a:p>
            <a:r>
              <a:rPr lang="en-US" dirty="0"/>
              <a:t>Google</a:t>
            </a:r>
          </a:p>
          <a:p>
            <a:r>
              <a:rPr lang="en-US" dirty="0"/>
              <a:t>Amazon, Microsoft</a:t>
            </a:r>
          </a:p>
        </p:txBody>
      </p:sp>
      <p:sp>
        <p:nvSpPr>
          <p:cNvPr id="8" name="TextBox 7">
            <a:extLst>
              <a:ext uri="{FF2B5EF4-FFF2-40B4-BE49-F238E27FC236}">
                <a16:creationId xmlns:a16="http://schemas.microsoft.com/office/drawing/2014/main" id="{FB404138-2B1E-CC7A-879C-CFCA9055AF16}"/>
              </a:ext>
            </a:extLst>
          </p:cNvPr>
          <p:cNvSpPr txBox="1"/>
          <p:nvPr/>
        </p:nvSpPr>
        <p:spPr>
          <a:xfrm>
            <a:off x="4594187" y="3302547"/>
            <a:ext cx="2073773" cy="646331"/>
          </a:xfrm>
          <a:prstGeom prst="rect">
            <a:avLst/>
          </a:prstGeom>
          <a:noFill/>
        </p:spPr>
        <p:txBody>
          <a:bodyPr wrap="none" rtlCol="0">
            <a:spAutoFit/>
          </a:bodyPr>
          <a:lstStyle/>
          <a:p>
            <a:r>
              <a:rPr lang="en-US" dirty="0"/>
              <a:t>Google</a:t>
            </a:r>
          </a:p>
          <a:p>
            <a:r>
              <a:rPr lang="en-US" dirty="0"/>
              <a:t>Meta, </a:t>
            </a:r>
            <a:r>
              <a:rPr lang="en-US" dirty="0" err="1"/>
              <a:t>openAI</a:t>
            </a:r>
            <a:r>
              <a:rPr lang="en-US" dirty="0"/>
              <a:t>/MSFT</a:t>
            </a:r>
          </a:p>
        </p:txBody>
      </p:sp>
      <p:sp>
        <p:nvSpPr>
          <p:cNvPr id="9" name="TextBox 8">
            <a:extLst>
              <a:ext uri="{FF2B5EF4-FFF2-40B4-BE49-F238E27FC236}">
                <a16:creationId xmlns:a16="http://schemas.microsoft.com/office/drawing/2014/main" id="{1E0D4ADD-CFB6-941A-29AE-76FA964E0540}"/>
              </a:ext>
            </a:extLst>
          </p:cNvPr>
          <p:cNvSpPr txBox="1"/>
          <p:nvPr/>
        </p:nvSpPr>
        <p:spPr>
          <a:xfrm>
            <a:off x="5573398" y="1787826"/>
            <a:ext cx="2683299" cy="646331"/>
          </a:xfrm>
          <a:prstGeom prst="rect">
            <a:avLst/>
          </a:prstGeom>
          <a:noFill/>
        </p:spPr>
        <p:txBody>
          <a:bodyPr wrap="none" rtlCol="0">
            <a:spAutoFit/>
          </a:bodyPr>
          <a:lstStyle/>
          <a:p>
            <a:r>
              <a:rPr lang="en-US" dirty="0"/>
              <a:t>Google</a:t>
            </a:r>
          </a:p>
          <a:p>
            <a:r>
              <a:rPr lang="en-US" dirty="0"/>
              <a:t>Meta, </a:t>
            </a:r>
            <a:r>
              <a:rPr lang="en-US" dirty="0" err="1"/>
              <a:t>openAI</a:t>
            </a:r>
            <a:r>
              <a:rPr lang="en-US" dirty="0"/>
              <a:t>/MSFT, apple</a:t>
            </a:r>
          </a:p>
        </p:txBody>
      </p:sp>
      <p:sp>
        <p:nvSpPr>
          <p:cNvPr id="10" name="TextBox 9">
            <a:extLst>
              <a:ext uri="{FF2B5EF4-FFF2-40B4-BE49-F238E27FC236}">
                <a16:creationId xmlns:a16="http://schemas.microsoft.com/office/drawing/2014/main" id="{227BDD88-1663-0DCC-2140-1B357437586B}"/>
              </a:ext>
            </a:extLst>
          </p:cNvPr>
          <p:cNvSpPr txBox="1"/>
          <p:nvPr/>
        </p:nvSpPr>
        <p:spPr>
          <a:xfrm>
            <a:off x="140027" y="345832"/>
            <a:ext cx="7566559" cy="369332"/>
          </a:xfrm>
          <a:prstGeom prst="rect">
            <a:avLst/>
          </a:prstGeom>
          <a:noFill/>
        </p:spPr>
        <p:txBody>
          <a:bodyPr wrap="none" rtlCol="0">
            <a:spAutoFit/>
          </a:bodyPr>
          <a:lstStyle/>
          <a:p>
            <a:r>
              <a:rPr lang="en-US" dirty="0"/>
              <a:t>Lots of risk, monopoly – basic “can I build one” fundamentally the answer is no.</a:t>
            </a:r>
          </a:p>
        </p:txBody>
      </p:sp>
      <p:sp>
        <p:nvSpPr>
          <p:cNvPr id="11" name="TextBox 10">
            <a:extLst>
              <a:ext uri="{FF2B5EF4-FFF2-40B4-BE49-F238E27FC236}">
                <a16:creationId xmlns:a16="http://schemas.microsoft.com/office/drawing/2014/main" id="{421A3048-1764-5900-23A0-ADBD51F0B200}"/>
              </a:ext>
            </a:extLst>
          </p:cNvPr>
          <p:cNvSpPr txBox="1"/>
          <p:nvPr/>
        </p:nvSpPr>
        <p:spPr>
          <a:xfrm>
            <a:off x="8757843" y="1418494"/>
            <a:ext cx="3125407" cy="369332"/>
          </a:xfrm>
          <a:prstGeom prst="rect">
            <a:avLst/>
          </a:prstGeom>
          <a:noFill/>
        </p:spPr>
        <p:txBody>
          <a:bodyPr wrap="none" rtlCol="0">
            <a:spAutoFit/>
          </a:bodyPr>
          <a:lstStyle/>
          <a:p>
            <a:r>
              <a:rPr lang="en-US" dirty="0"/>
              <a:t>It’s a vertically integrated stack.</a:t>
            </a:r>
          </a:p>
        </p:txBody>
      </p:sp>
      <p:sp>
        <p:nvSpPr>
          <p:cNvPr id="12" name="TextBox 11">
            <a:extLst>
              <a:ext uri="{FF2B5EF4-FFF2-40B4-BE49-F238E27FC236}">
                <a16:creationId xmlns:a16="http://schemas.microsoft.com/office/drawing/2014/main" id="{DD54B410-3CC5-036A-C749-7B7705FD40A1}"/>
              </a:ext>
            </a:extLst>
          </p:cNvPr>
          <p:cNvSpPr txBox="1"/>
          <p:nvPr/>
        </p:nvSpPr>
        <p:spPr>
          <a:xfrm>
            <a:off x="9404269" y="1926325"/>
            <a:ext cx="1832553" cy="369332"/>
          </a:xfrm>
          <a:prstGeom prst="rect">
            <a:avLst/>
          </a:prstGeom>
          <a:noFill/>
        </p:spPr>
        <p:txBody>
          <a:bodyPr wrap="none" rtlCol="0">
            <a:spAutoFit/>
          </a:bodyPr>
          <a:lstStyle/>
          <a:p>
            <a:r>
              <a:rPr lang="en-US" dirty="0"/>
              <a:t>Google and MSFT</a:t>
            </a:r>
          </a:p>
        </p:txBody>
      </p:sp>
      <p:sp>
        <p:nvSpPr>
          <p:cNvPr id="14" name="TextBox 13">
            <a:extLst>
              <a:ext uri="{FF2B5EF4-FFF2-40B4-BE49-F238E27FC236}">
                <a16:creationId xmlns:a16="http://schemas.microsoft.com/office/drawing/2014/main" id="{FD5DB175-4F5A-0725-92E7-4D79A39ACA8A}"/>
              </a:ext>
            </a:extLst>
          </p:cNvPr>
          <p:cNvSpPr txBox="1"/>
          <p:nvPr/>
        </p:nvSpPr>
        <p:spPr>
          <a:xfrm>
            <a:off x="7938450" y="2893732"/>
            <a:ext cx="6096000" cy="3693319"/>
          </a:xfrm>
          <a:prstGeom prst="rect">
            <a:avLst/>
          </a:prstGeom>
          <a:noFill/>
        </p:spPr>
        <p:txBody>
          <a:bodyPr wrap="square">
            <a:spAutoFit/>
          </a:bodyPr>
          <a:lstStyle/>
          <a:p>
            <a:r>
              <a:rPr lang="en-US" dirty="0"/>
              <a:t>Once the stack is built they own it moving up the stack to control it; there is no reason why the lower parts of the stack wouldn’t bring it in house.</a:t>
            </a:r>
          </a:p>
          <a:p>
            <a:endParaRPr lang="en-US" dirty="0"/>
          </a:p>
          <a:p>
            <a:r>
              <a:rPr lang="en-US" dirty="0"/>
              <a:t>Remember the original </a:t>
            </a:r>
            <a:r>
              <a:rPr lang="en-US" dirty="0" err="1"/>
              <a:t>iphone</a:t>
            </a:r>
            <a:r>
              <a:rPr lang="en-US" dirty="0"/>
              <a:t> flashlight application wasn’t from apple?  Once you have a successful app they will copy </a:t>
            </a:r>
            <a:r>
              <a:rPr lang="en-US" dirty="0" err="1"/>
              <a:t>it,and</a:t>
            </a:r>
            <a:r>
              <a:rPr lang="en-US" dirty="0"/>
              <a:t> you can’t compete, they can often make it free, optimize if for their hardware etc.</a:t>
            </a:r>
          </a:p>
          <a:p>
            <a:endParaRPr lang="en-US" dirty="0"/>
          </a:p>
          <a:p>
            <a:r>
              <a:rPr lang="en-US" dirty="0"/>
              <a:t>Why the rush?  Once you own the stack you own the ecosystem/platform and can just mimic anything successful.  Successful applications are the guinea pigs and once successful they will co-opt and bring in house</a:t>
            </a:r>
          </a:p>
        </p:txBody>
      </p:sp>
    </p:spTree>
    <p:extLst>
      <p:ext uri="{BB962C8B-B14F-4D97-AF65-F5344CB8AC3E}">
        <p14:creationId xmlns:p14="http://schemas.microsoft.com/office/powerpoint/2010/main" val="3141079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BDABD2D4-9B00-EB1D-ED41-79A8D8145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5329C2-F3F9-1059-B335-CAA3656B23C6}"/>
              </a:ext>
            </a:extLst>
          </p:cNvPr>
          <p:cNvSpPr txBox="1"/>
          <p:nvPr/>
        </p:nvSpPr>
        <p:spPr>
          <a:xfrm>
            <a:off x="1208314" y="-108857"/>
            <a:ext cx="2642198" cy="369332"/>
          </a:xfrm>
          <a:prstGeom prst="rect">
            <a:avLst/>
          </a:prstGeom>
          <a:noFill/>
        </p:spPr>
        <p:txBody>
          <a:bodyPr wrap="none" rtlCol="0">
            <a:spAutoFit/>
          </a:bodyPr>
          <a:lstStyle/>
          <a:p>
            <a:r>
              <a:rPr lang="en-US" dirty="0"/>
              <a:t>Concentration throughout</a:t>
            </a:r>
          </a:p>
        </p:txBody>
      </p:sp>
    </p:spTree>
    <p:extLst>
      <p:ext uri="{BB962C8B-B14F-4D97-AF65-F5344CB8AC3E}">
        <p14:creationId xmlns:p14="http://schemas.microsoft.com/office/powerpoint/2010/main" val="824672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4B02F7-FA9F-6ABE-91CD-C3123ABED1C6}"/>
              </a:ext>
            </a:extLst>
          </p:cNvPr>
          <p:cNvSpPr txBox="1"/>
          <p:nvPr/>
        </p:nvSpPr>
        <p:spPr>
          <a:xfrm>
            <a:off x="2667000" y="968829"/>
            <a:ext cx="3886898" cy="1200329"/>
          </a:xfrm>
          <a:prstGeom prst="rect">
            <a:avLst/>
          </a:prstGeom>
          <a:noFill/>
        </p:spPr>
        <p:txBody>
          <a:bodyPr wrap="none" rtlCol="0">
            <a:spAutoFit/>
          </a:bodyPr>
          <a:lstStyle/>
          <a:p>
            <a:r>
              <a:rPr lang="en-US" dirty="0"/>
              <a:t>Delve into each element of the stack</a:t>
            </a:r>
          </a:p>
          <a:p>
            <a:r>
              <a:rPr lang="en-US" dirty="0"/>
              <a:t>Think about industry dynamics</a:t>
            </a:r>
          </a:p>
          <a:p>
            <a:r>
              <a:rPr lang="en-US" dirty="0"/>
              <a:t>Think about firm strategy as a user of ai</a:t>
            </a:r>
          </a:p>
          <a:p>
            <a:endParaRPr lang="en-US" dirty="0"/>
          </a:p>
        </p:txBody>
      </p:sp>
    </p:spTree>
    <p:extLst>
      <p:ext uri="{BB962C8B-B14F-4D97-AF65-F5344CB8AC3E}">
        <p14:creationId xmlns:p14="http://schemas.microsoft.com/office/powerpoint/2010/main" val="775430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D837C5-6D32-C37D-8CEB-6D19E71A9EE7}"/>
              </a:ext>
            </a:extLst>
          </p:cNvPr>
          <p:cNvSpPr txBox="1"/>
          <p:nvPr/>
        </p:nvSpPr>
        <p:spPr>
          <a:xfrm>
            <a:off x="745671" y="1110343"/>
            <a:ext cx="4065816" cy="4801314"/>
          </a:xfrm>
          <a:prstGeom prst="rect">
            <a:avLst/>
          </a:prstGeom>
          <a:noFill/>
        </p:spPr>
        <p:txBody>
          <a:bodyPr wrap="square" rtlCol="0">
            <a:spAutoFit/>
          </a:bodyPr>
          <a:lstStyle/>
          <a:p>
            <a:r>
              <a:rPr lang="en-US" dirty="0"/>
              <a:t>Chips double click</a:t>
            </a:r>
          </a:p>
          <a:p>
            <a:endParaRPr lang="en-US" dirty="0"/>
          </a:p>
          <a:p>
            <a:r>
              <a:rPr lang="en-US" dirty="0"/>
              <a:t>9/10 tech companies</a:t>
            </a:r>
          </a:p>
          <a:p>
            <a:endParaRPr lang="en-US" dirty="0"/>
          </a:p>
          <a:p>
            <a:r>
              <a:rPr lang="en-US" dirty="0"/>
              <a:t>Apple makes chips (M4 </a:t>
            </a:r>
            <a:r>
              <a:rPr lang="en-US" dirty="0" err="1"/>
              <a:t>etc</a:t>
            </a:r>
            <a:r>
              <a:rPr lang="en-US" dirty="0"/>
              <a:t>)</a:t>
            </a:r>
          </a:p>
          <a:p>
            <a:r>
              <a:rPr lang="en-US" dirty="0" err="1"/>
              <a:t>Nvda</a:t>
            </a:r>
            <a:r>
              <a:rPr lang="en-US" dirty="0"/>
              <a:t> makes chips</a:t>
            </a:r>
          </a:p>
          <a:p>
            <a:r>
              <a:rPr lang="en-US" dirty="0" err="1"/>
              <a:t>Msft</a:t>
            </a:r>
            <a:r>
              <a:rPr lang="en-US" dirty="0"/>
              <a:t> makes chips (Maia 100)</a:t>
            </a:r>
          </a:p>
          <a:p>
            <a:r>
              <a:rPr lang="en-US" dirty="0"/>
              <a:t>Amazon makes chips (</a:t>
            </a:r>
            <a:r>
              <a:rPr lang="en-US" dirty="0" err="1"/>
              <a:t>Gravitron</a:t>
            </a:r>
            <a:r>
              <a:rPr lang="en-US" dirty="0"/>
              <a:t>, </a:t>
            </a:r>
            <a:r>
              <a:rPr lang="en-US" dirty="0" err="1"/>
              <a:t>Trainium</a:t>
            </a:r>
            <a:r>
              <a:rPr lang="en-US" dirty="0"/>
              <a:t>, </a:t>
            </a:r>
            <a:r>
              <a:rPr lang="en-US" dirty="0" err="1"/>
              <a:t>Inferentia</a:t>
            </a:r>
            <a:r>
              <a:rPr lang="en-US" dirty="0"/>
              <a:t>)</a:t>
            </a:r>
          </a:p>
          <a:p>
            <a:r>
              <a:rPr lang="en-US" dirty="0"/>
              <a:t>Meta makes chips, MTIA ASIC</a:t>
            </a:r>
          </a:p>
          <a:p>
            <a:r>
              <a:rPr lang="en-US" dirty="0"/>
              <a:t>Broadcom makes chips</a:t>
            </a:r>
          </a:p>
          <a:p>
            <a:r>
              <a:rPr lang="en-US" dirty="0"/>
              <a:t>Tesla makes its own chips</a:t>
            </a:r>
          </a:p>
          <a:p>
            <a:r>
              <a:rPr lang="en-US" dirty="0"/>
              <a:t>Google makes its own chips TPU</a:t>
            </a:r>
          </a:p>
          <a:p>
            <a:r>
              <a:rPr lang="en-US" dirty="0"/>
              <a:t>Netflix – doesn’t make its own chips but has noted a strategic threat is reliance on AWS</a:t>
            </a:r>
          </a:p>
          <a:p>
            <a:endParaRPr lang="en-US" dirty="0"/>
          </a:p>
        </p:txBody>
      </p:sp>
      <p:pic>
        <p:nvPicPr>
          <p:cNvPr id="3" name="Picture 2">
            <a:extLst>
              <a:ext uri="{FF2B5EF4-FFF2-40B4-BE49-F238E27FC236}">
                <a16:creationId xmlns:a16="http://schemas.microsoft.com/office/drawing/2014/main" id="{D82ABA58-9C2B-EF04-85FB-467845C3B1DB}"/>
              </a:ext>
            </a:extLst>
          </p:cNvPr>
          <p:cNvPicPr>
            <a:picLocks noChangeAspect="1"/>
          </p:cNvPicPr>
          <p:nvPr/>
        </p:nvPicPr>
        <p:blipFill>
          <a:blip r:embed="rId2"/>
          <a:stretch>
            <a:fillRect/>
          </a:stretch>
        </p:blipFill>
        <p:spPr>
          <a:xfrm>
            <a:off x="4969329" y="292100"/>
            <a:ext cx="6477000" cy="6273800"/>
          </a:xfrm>
          <a:prstGeom prst="rect">
            <a:avLst/>
          </a:prstGeom>
        </p:spPr>
      </p:pic>
    </p:spTree>
    <p:extLst>
      <p:ext uri="{BB962C8B-B14F-4D97-AF65-F5344CB8AC3E}">
        <p14:creationId xmlns:p14="http://schemas.microsoft.com/office/powerpoint/2010/main" val="4011756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09CC8-5309-C4C2-9921-A778632541C0}"/>
              </a:ext>
            </a:extLst>
          </p:cNvPr>
          <p:cNvSpPr txBox="1"/>
          <p:nvPr/>
        </p:nvSpPr>
        <p:spPr>
          <a:xfrm>
            <a:off x="1023257" y="772886"/>
            <a:ext cx="10439400" cy="646331"/>
          </a:xfrm>
          <a:prstGeom prst="rect">
            <a:avLst/>
          </a:prstGeom>
          <a:noFill/>
        </p:spPr>
        <p:txBody>
          <a:bodyPr wrap="square" rtlCol="0">
            <a:spAutoFit/>
          </a:bodyPr>
          <a:lstStyle/>
          <a:p>
            <a:r>
              <a:rPr lang="en-US" dirty="0"/>
              <a:t>Chips are essential in the AI era, the </a:t>
            </a:r>
            <a:r>
              <a:rPr lang="en-US" dirty="0" err="1"/>
              <a:t>cyrpto</a:t>
            </a:r>
            <a:r>
              <a:rPr lang="en-US" dirty="0"/>
              <a:t> era, the competitive gaming, </a:t>
            </a:r>
            <a:r>
              <a:rPr lang="en-US" b="0" i="0" dirty="0">
                <a:solidFill>
                  <a:srgbClr val="040C28"/>
                </a:solidFill>
                <a:effectLst/>
                <a:latin typeface="Google Sans"/>
              </a:rPr>
              <a:t>massively multiplayer online game</a:t>
            </a:r>
            <a:r>
              <a:rPr lang="en-US" b="0" i="0" dirty="0">
                <a:solidFill>
                  <a:srgbClr val="1F1F1F"/>
                </a:solidFill>
                <a:effectLst/>
                <a:latin typeface="Google Sans"/>
              </a:rPr>
              <a:t> (MMOG), robotics, defense and self-driving cars</a:t>
            </a:r>
            <a:endParaRPr lang="en-US" dirty="0"/>
          </a:p>
        </p:txBody>
      </p:sp>
      <p:pic>
        <p:nvPicPr>
          <p:cNvPr id="12290" name="Picture 2" descr="Data Center CPU Market Share">
            <a:extLst>
              <a:ext uri="{FF2B5EF4-FFF2-40B4-BE49-F238E27FC236}">
                <a16:creationId xmlns:a16="http://schemas.microsoft.com/office/drawing/2014/main" id="{947DDBDE-F636-0241-FE2D-0A093A1CA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95" y="1687286"/>
            <a:ext cx="7818361" cy="4397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231A4A-C437-D813-88F4-D2EE4A9E9996}"/>
              </a:ext>
            </a:extLst>
          </p:cNvPr>
          <p:cNvSpPr txBox="1"/>
          <p:nvPr/>
        </p:nvSpPr>
        <p:spPr>
          <a:xfrm>
            <a:off x="291495" y="6215075"/>
            <a:ext cx="7500257" cy="646331"/>
          </a:xfrm>
          <a:prstGeom prst="rect">
            <a:avLst/>
          </a:prstGeom>
          <a:noFill/>
        </p:spPr>
        <p:txBody>
          <a:bodyPr wrap="square">
            <a:spAutoFit/>
          </a:bodyPr>
          <a:lstStyle/>
          <a:p>
            <a:r>
              <a:rPr lang="en-US" dirty="0">
                <a:hlinkClick r:id="rId3"/>
              </a:rPr>
              <a:t>https://ms.codes/blogs/computer-hardware/data-center-cpu-market-share</a:t>
            </a:r>
            <a:endParaRPr lang="en-US" dirty="0"/>
          </a:p>
          <a:p>
            <a:endParaRPr lang="en-US" dirty="0"/>
          </a:p>
        </p:txBody>
      </p:sp>
      <p:sp>
        <p:nvSpPr>
          <p:cNvPr id="6" name="TextBox 5">
            <a:extLst>
              <a:ext uri="{FF2B5EF4-FFF2-40B4-BE49-F238E27FC236}">
                <a16:creationId xmlns:a16="http://schemas.microsoft.com/office/drawing/2014/main" id="{21609E41-C4A8-FA8A-B5C9-31CAF30FA18F}"/>
              </a:ext>
            </a:extLst>
          </p:cNvPr>
          <p:cNvSpPr txBox="1"/>
          <p:nvPr/>
        </p:nvSpPr>
        <p:spPr>
          <a:xfrm>
            <a:off x="291495" y="5845743"/>
            <a:ext cx="6096000" cy="369332"/>
          </a:xfrm>
          <a:prstGeom prst="rect">
            <a:avLst/>
          </a:prstGeom>
          <a:noFill/>
        </p:spPr>
        <p:txBody>
          <a:bodyPr wrap="square">
            <a:spAutoFit/>
          </a:bodyPr>
          <a:lstStyle/>
          <a:p>
            <a:r>
              <a:rPr lang="en-US" dirty="0">
                <a:hlinkClick r:id="rId4"/>
              </a:rPr>
              <a:t>https://iot-analytics.com/leading-generative-ai-companies/</a:t>
            </a:r>
            <a:endParaRPr lang="en-US" dirty="0"/>
          </a:p>
        </p:txBody>
      </p:sp>
      <p:pic>
        <p:nvPicPr>
          <p:cNvPr id="12292" name="Picture 4">
            <a:extLst>
              <a:ext uri="{FF2B5EF4-FFF2-40B4-BE49-F238E27FC236}">
                <a16:creationId xmlns:a16="http://schemas.microsoft.com/office/drawing/2014/main" id="{4D7A871F-03FB-4788-3E64-66681D89A6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07" t="18601" r="66429" b="18197"/>
          <a:stretch/>
        </p:blipFill>
        <p:spPr bwMode="auto">
          <a:xfrm>
            <a:off x="7957458" y="1687286"/>
            <a:ext cx="3592286" cy="404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07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FCA27C-36C6-CBD4-179F-F62FF1A076BD}"/>
              </a:ext>
            </a:extLst>
          </p:cNvPr>
          <p:cNvSpPr txBox="1"/>
          <p:nvPr/>
        </p:nvSpPr>
        <p:spPr>
          <a:xfrm>
            <a:off x="2449286" y="544286"/>
            <a:ext cx="5095241" cy="369332"/>
          </a:xfrm>
          <a:prstGeom prst="rect">
            <a:avLst/>
          </a:prstGeom>
          <a:noFill/>
        </p:spPr>
        <p:txBody>
          <a:bodyPr wrap="none" rtlCol="0">
            <a:spAutoFit/>
          </a:bodyPr>
          <a:lstStyle/>
          <a:p>
            <a:r>
              <a:rPr lang="en-US" dirty="0"/>
              <a:t>Wont the chip act bring back the industry to the US?</a:t>
            </a:r>
          </a:p>
        </p:txBody>
      </p:sp>
      <p:sp>
        <p:nvSpPr>
          <p:cNvPr id="3" name="Freeform 2">
            <a:extLst>
              <a:ext uri="{FF2B5EF4-FFF2-40B4-BE49-F238E27FC236}">
                <a16:creationId xmlns:a16="http://schemas.microsoft.com/office/drawing/2014/main" id="{273C1AF1-51F7-5281-8433-6A0C393A6E3A}"/>
              </a:ext>
            </a:extLst>
          </p:cNvPr>
          <p:cNvSpPr/>
          <p:nvPr/>
        </p:nvSpPr>
        <p:spPr>
          <a:xfrm>
            <a:off x="945570" y="1578544"/>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4" name="Freeform 3">
            <a:extLst>
              <a:ext uri="{FF2B5EF4-FFF2-40B4-BE49-F238E27FC236}">
                <a16:creationId xmlns:a16="http://schemas.microsoft.com/office/drawing/2014/main" id="{9EB13E88-D8A8-409B-B001-F22081CB9A82}"/>
              </a:ext>
            </a:extLst>
          </p:cNvPr>
          <p:cNvSpPr/>
          <p:nvPr/>
        </p:nvSpPr>
        <p:spPr>
          <a:xfrm>
            <a:off x="5314673" y="2985279"/>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9DFAB51E-3CB9-5693-49AC-D3971FEA56D5}"/>
              </a:ext>
            </a:extLst>
          </p:cNvPr>
          <p:cNvSpPr/>
          <p:nvPr/>
        </p:nvSpPr>
        <p:spPr>
          <a:xfrm>
            <a:off x="5882044" y="4034967"/>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0A019E0-ED6C-56E6-00A7-3BE7B3206782}"/>
              </a:ext>
            </a:extLst>
          </p:cNvPr>
          <p:cNvSpPr/>
          <p:nvPr/>
        </p:nvSpPr>
        <p:spPr>
          <a:xfrm>
            <a:off x="6464627" y="5112798"/>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5990DF60-C984-5E8C-6492-D3025AE26BF3}"/>
              </a:ext>
            </a:extLst>
          </p:cNvPr>
          <p:cNvSpPr txBox="1"/>
          <p:nvPr/>
        </p:nvSpPr>
        <p:spPr>
          <a:xfrm>
            <a:off x="7423977" y="5084709"/>
            <a:ext cx="1808444" cy="369332"/>
          </a:xfrm>
          <a:prstGeom prst="rect">
            <a:avLst/>
          </a:prstGeom>
          <a:noFill/>
        </p:spPr>
        <p:txBody>
          <a:bodyPr wrap="none" rtlCol="0">
            <a:spAutoFit/>
          </a:bodyPr>
          <a:lstStyle/>
          <a:p>
            <a:r>
              <a:rPr lang="en-US" dirty="0"/>
              <a:t>Photolithography</a:t>
            </a:r>
          </a:p>
        </p:txBody>
      </p:sp>
      <p:sp>
        <p:nvSpPr>
          <p:cNvPr id="8" name="TextBox 7">
            <a:extLst>
              <a:ext uri="{FF2B5EF4-FFF2-40B4-BE49-F238E27FC236}">
                <a16:creationId xmlns:a16="http://schemas.microsoft.com/office/drawing/2014/main" id="{D4EED13F-2C7E-AC1F-538B-5359414ED398}"/>
              </a:ext>
            </a:extLst>
          </p:cNvPr>
          <p:cNvSpPr txBox="1"/>
          <p:nvPr/>
        </p:nvSpPr>
        <p:spPr>
          <a:xfrm>
            <a:off x="8006561" y="4034967"/>
            <a:ext cx="3065839" cy="369332"/>
          </a:xfrm>
          <a:prstGeom prst="rect">
            <a:avLst/>
          </a:prstGeom>
          <a:noFill/>
        </p:spPr>
        <p:txBody>
          <a:bodyPr wrap="none" rtlCol="0">
            <a:spAutoFit/>
          </a:bodyPr>
          <a:lstStyle/>
          <a:p>
            <a:r>
              <a:rPr lang="en-US" dirty="0"/>
              <a:t>Chip Manufacture &amp; Foundries</a:t>
            </a:r>
          </a:p>
        </p:txBody>
      </p:sp>
      <p:sp>
        <p:nvSpPr>
          <p:cNvPr id="9" name="TextBox 8">
            <a:extLst>
              <a:ext uri="{FF2B5EF4-FFF2-40B4-BE49-F238E27FC236}">
                <a16:creationId xmlns:a16="http://schemas.microsoft.com/office/drawing/2014/main" id="{24EEBF95-6EB7-3D1F-FCE0-9D2252E4E178}"/>
              </a:ext>
            </a:extLst>
          </p:cNvPr>
          <p:cNvSpPr txBox="1"/>
          <p:nvPr/>
        </p:nvSpPr>
        <p:spPr>
          <a:xfrm>
            <a:off x="8526551" y="3059668"/>
            <a:ext cx="1289135" cy="369332"/>
          </a:xfrm>
          <a:prstGeom prst="rect">
            <a:avLst/>
          </a:prstGeom>
          <a:noFill/>
        </p:spPr>
        <p:txBody>
          <a:bodyPr wrap="none" rtlCol="0">
            <a:spAutoFit/>
          </a:bodyPr>
          <a:lstStyle/>
          <a:p>
            <a:r>
              <a:rPr lang="en-US" dirty="0"/>
              <a:t>Chip Design</a:t>
            </a:r>
          </a:p>
        </p:txBody>
      </p:sp>
      <p:cxnSp>
        <p:nvCxnSpPr>
          <p:cNvPr id="11" name="Straight Arrow Connector 10">
            <a:extLst>
              <a:ext uri="{FF2B5EF4-FFF2-40B4-BE49-F238E27FC236}">
                <a16:creationId xmlns:a16="http://schemas.microsoft.com/office/drawing/2014/main" id="{4AAFD47E-B75B-9415-0548-AF34C97912CB}"/>
              </a:ext>
            </a:extLst>
          </p:cNvPr>
          <p:cNvCxnSpPr/>
          <p:nvPr/>
        </p:nvCxnSpPr>
        <p:spPr>
          <a:xfrm>
            <a:off x="2000816" y="2022265"/>
            <a:ext cx="2390115" cy="1332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2652D22-3FA0-410B-DA64-85677D361EBA}"/>
              </a:ext>
            </a:extLst>
          </p:cNvPr>
          <p:cNvSpPr txBox="1"/>
          <p:nvPr/>
        </p:nvSpPr>
        <p:spPr>
          <a:xfrm>
            <a:off x="7544527" y="5409711"/>
            <a:ext cx="3188328" cy="461665"/>
          </a:xfrm>
          <a:prstGeom prst="rect">
            <a:avLst/>
          </a:prstGeom>
          <a:noFill/>
        </p:spPr>
        <p:txBody>
          <a:bodyPr wrap="square" rtlCol="0">
            <a:spAutoFit/>
          </a:bodyPr>
          <a:lstStyle/>
          <a:p>
            <a:r>
              <a:rPr lang="en-US" sz="1200" dirty="0"/>
              <a:t>ASML - $500M per machine that can etch ultraviolet light at 5nm</a:t>
            </a:r>
          </a:p>
        </p:txBody>
      </p:sp>
      <p:sp>
        <p:nvSpPr>
          <p:cNvPr id="13" name="TextBox 12">
            <a:extLst>
              <a:ext uri="{FF2B5EF4-FFF2-40B4-BE49-F238E27FC236}">
                <a16:creationId xmlns:a16="http://schemas.microsoft.com/office/drawing/2014/main" id="{FF456D11-09C0-06B0-A7B2-7A4F75A23123}"/>
              </a:ext>
            </a:extLst>
          </p:cNvPr>
          <p:cNvSpPr txBox="1"/>
          <p:nvPr/>
        </p:nvSpPr>
        <p:spPr>
          <a:xfrm>
            <a:off x="8167318" y="4308066"/>
            <a:ext cx="3082895" cy="246221"/>
          </a:xfrm>
          <a:prstGeom prst="rect">
            <a:avLst/>
          </a:prstGeom>
          <a:noFill/>
        </p:spPr>
        <p:txBody>
          <a:bodyPr wrap="none" rtlCol="0">
            <a:spAutoFit/>
          </a:bodyPr>
          <a:lstStyle/>
          <a:p>
            <a:r>
              <a:rPr lang="en-US" sz="1000" dirty="0"/>
              <a:t>TSMC , Samsung &amp; partnerships apple/</a:t>
            </a:r>
            <a:r>
              <a:rPr lang="en-US" sz="1000" dirty="0" err="1"/>
              <a:t>tsmc</a:t>
            </a:r>
            <a:r>
              <a:rPr lang="en-US" sz="1000" dirty="0"/>
              <a:t>, </a:t>
            </a:r>
            <a:r>
              <a:rPr lang="en-US" sz="1000" dirty="0" err="1"/>
              <a:t>nvdia</a:t>
            </a:r>
            <a:r>
              <a:rPr lang="en-US" sz="1000" dirty="0"/>
              <a:t> </a:t>
            </a:r>
            <a:r>
              <a:rPr lang="en-US" sz="1000" dirty="0" err="1"/>
              <a:t>tsmc</a:t>
            </a:r>
            <a:endParaRPr lang="en-US" sz="1000" dirty="0"/>
          </a:p>
        </p:txBody>
      </p:sp>
      <p:sp>
        <p:nvSpPr>
          <p:cNvPr id="14" name="TextBox 13">
            <a:extLst>
              <a:ext uri="{FF2B5EF4-FFF2-40B4-BE49-F238E27FC236}">
                <a16:creationId xmlns:a16="http://schemas.microsoft.com/office/drawing/2014/main" id="{48D8908E-06C6-B1E6-89EC-B32D554CB30C}"/>
              </a:ext>
            </a:extLst>
          </p:cNvPr>
          <p:cNvSpPr txBox="1"/>
          <p:nvPr/>
        </p:nvSpPr>
        <p:spPr>
          <a:xfrm>
            <a:off x="8421457" y="3429000"/>
            <a:ext cx="2650943" cy="553998"/>
          </a:xfrm>
          <a:prstGeom prst="rect">
            <a:avLst/>
          </a:prstGeom>
          <a:noFill/>
        </p:spPr>
        <p:txBody>
          <a:bodyPr wrap="square" rtlCol="0">
            <a:spAutoFit/>
          </a:bodyPr>
          <a:lstStyle/>
          <a:p>
            <a:r>
              <a:rPr lang="en-US" sz="1000" dirty="0"/>
              <a:t>AMD, </a:t>
            </a:r>
            <a:r>
              <a:rPr lang="en-US" sz="1000" dirty="0" err="1"/>
              <a:t>Nvdia</a:t>
            </a:r>
            <a:r>
              <a:rPr lang="en-US" sz="1000" dirty="0"/>
              <a:t>, Google, Apple – they don’t manufacture them, they blueprint and and for manufacture</a:t>
            </a:r>
          </a:p>
        </p:txBody>
      </p:sp>
    </p:spTree>
    <p:extLst>
      <p:ext uri="{BB962C8B-B14F-4D97-AF65-F5344CB8AC3E}">
        <p14:creationId xmlns:p14="http://schemas.microsoft.com/office/powerpoint/2010/main" val="2639921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0A86F-DD10-A669-1BC3-850746013F59}"/>
              </a:ext>
            </a:extLst>
          </p:cNvPr>
          <p:cNvSpPr txBox="1"/>
          <p:nvPr/>
        </p:nvSpPr>
        <p:spPr>
          <a:xfrm>
            <a:off x="258382" y="280358"/>
            <a:ext cx="4172104" cy="369332"/>
          </a:xfrm>
          <a:prstGeom prst="rect">
            <a:avLst/>
          </a:prstGeom>
          <a:noFill/>
        </p:spPr>
        <p:txBody>
          <a:bodyPr wrap="none" rtlCol="0">
            <a:spAutoFit/>
          </a:bodyPr>
          <a:lstStyle/>
          <a:p>
            <a:r>
              <a:rPr lang="en-US" dirty="0"/>
              <a:t>Supervised Learning requires labeled data.</a:t>
            </a:r>
          </a:p>
        </p:txBody>
      </p:sp>
      <p:sp>
        <p:nvSpPr>
          <p:cNvPr id="3" name="TextBox 2">
            <a:extLst>
              <a:ext uri="{FF2B5EF4-FFF2-40B4-BE49-F238E27FC236}">
                <a16:creationId xmlns:a16="http://schemas.microsoft.com/office/drawing/2014/main" id="{82116E11-0C85-B78D-7C8C-9E2A7E3F53BE}"/>
              </a:ext>
            </a:extLst>
          </p:cNvPr>
          <p:cNvSpPr txBox="1"/>
          <p:nvPr/>
        </p:nvSpPr>
        <p:spPr>
          <a:xfrm>
            <a:off x="5452723" y="2581870"/>
            <a:ext cx="5817095" cy="1200329"/>
          </a:xfrm>
          <a:prstGeom prst="rect">
            <a:avLst/>
          </a:prstGeom>
          <a:noFill/>
        </p:spPr>
        <p:txBody>
          <a:bodyPr wrap="square" rtlCol="0">
            <a:spAutoFit/>
          </a:bodyPr>
          <a:lstStyle/>
          <a:p>
            <a:r>
              <a:rPr lang="en-US" dirty="0"/>
              <a:t>Unsupervised vs supervised, animate the label of each photo to show its supervised</a:t>
            </a:r>
          </a:p>
          <a:p>
            <a:r>
              <a:rPr lang="en-US" dirty="0"/>
              <a:t>Then show a new cat pic and have the model predict it’s a cat</a:t>
            </a:r>
          </a:p>
        </p:txBody>
      </p:sp>
      <p:sp>
        <p:nvSpPr>
          <p:cNvPr id="4" name="TextBox 3">
            <a:extLst>
              <a:ext uri="{FF2B5EF4-FFF2-40B4-BE49-F238E27FC236}">
                <a16:creationId xmlns:a16="http://schemas.microsoft.com/office/drawing/2014/main" id="{A4E271B4-6A00-2889-0EA5-D8DDDFDEECC2}"/>
              </a:ext>
            </a:extLst>
          </p:cNvPr>
          <p:cNvSpPr txBox="1"/>
          <p:nvPr/>
        </p:nvSpPr>
        <p:spPr>
          <a:xfrm>
            <a:off x="306110" y="2581870"/>
            <a:ext cx="2122714" cy="923330"/>
          </a:xfrm>
          <a:prstGeom prst="rect">
            <a:avLst/>
          </a:prstGeom>
          <a:noFill/>
        </p:spPr>
        <p:txBody>
          <a:bodyPr wrap="square" rtlCol="0">
            <a:spAutoFit/>
          </a:bodyPr>
          <a:lstStyle/>
          <a:p>
            <a:r>
              <a:rPr lang="en-US" dirty="0"/>
              <a:t>Dog pic, dog pic, dog pic, cat pic, dog pic, …</a:t>
            </a:r>
          </a:p>
        </p:txBody>
      </p:sp>
      <p:sp>
        <p:nvSpPr>
          <p:cNvPr id="5" name="TextBox 4">
            <a:extLst>
              <a:ext uri="{FF2B5EF4-FFF2-40B4-BE49-F238E27FC236}">
                <a16:creationId xmlns:a16="http://schemas.microsoft.com/office/drawing/2014/main" id="{95AB7175-CE21-3776-F6AB-BE4EC048BC21}"/>
              </a:ext>
            </a:extLst>
          </p:cNvPr>
          <p:cNvSpPr txBox="1"/>
          <p:nvPr/>
        </p:nvSpPr>
        <p:spPr>
          <a:xfrm>
            <a:off x="1009291" y="1379470"/>
            <a:ext cx="1409232" cy="369332"/>
          </a:xfrm>
          <a:prstGeom prst="rect">
            <a:avLst/>
          </a:prstGeom>
          <a:noFill/>
        </p:spPr>
        <p:txBody>
          <a:bodyPr wrap="none" rtlCol="0">
            <a:spAutoFit/>
          </a:bodyPr>
          <a:lstStyle/>
          <a:p>
            <a:r>
              <a:rPr lang="en-US" u="sng" dirty="0"/>
              <a:t>Labeled Data</a:t>
            </a:r>
          </a:p>
        </p:txBody>
      </p:sp>
    </p:spTree>
    <p:extLst>
      <p:ext uri="{BB962C8B-B14F-4D97-AF65-F5344CB8AC3E}">
        <p14:creationId xmlns:p14="http://schemas.microsoft.com/office/powerpoint/2010/main" val="2775863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E6BB688E-F160-A4AA-C9EC-52B6D8616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866" y="1837854"/>
            <a:ext cx="6008430" cy="42143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27513E3-CAC8-423F-C0B6-CB7B750B4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9231" y="2418219"/>
            <a:ext cx="4143784" cy="2893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564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6DC12-E374-8F10-A69C-A1966C45A551}"/>
              </a:ext>
            </a:extLst>
          </p:cNvPr>
          <p:cNvSpPr txBox="1"/>
          <p:nvPr/>
        </p:nvSpPr>
        <p:spPr>
          <a:xfrm>
            <a:off x="995881" y="479834"/>
            <a:ext cx="8374216" cy="923330"/>
          </a:xfrm>
          <a:prstGeom prst="rect">
            <a:avLst/>
          </a:prstGeom>
          <a:noFill/>
        </p:spPr>
        <p:txBody>
          <a:bodyPr wrap="none" rtlCol="0">
            <a:spAutoFit/>
          </a:bodyPr>
          <a:lstStyle/>
          <a:p>
            <a:r>
              <a:rPr lang="en-US" dirty="0"/>
              <a:t>New chips and breaking the natural monopoly</a:t>
            </a:r>
          </a:p>
          <a:p>
            <a:pPr marL="285750" indent="-285750">
              <a:buFont typeface="Arial" panose="020B0604020202020204" pitchFamily="34" charset="0"/>
              <a:buChar char="•"/>
            </a:pPr>
            <a:r>
              <a:rPr lang="en-US" dirty="0" err="1"/>
              <a:t>Hyperscalers</a:t>
            </a:r>
            <a:r>
              <a:rPr lang="en-US" dirty="0"/>
              <a:t> have $, incentive and tech talent to move down the stack</a:t>
            </a:r>
          </a:p>
          <a:p>
            <a:pPr marL="285750" indent="-285750">
              <a:buFont typeface="Arial" panose="020B0604020202020204" pitchFamily="34" charset="0"/>
              <a:buChar char="•"/>
            </a:pPr>
            <a:r>
              <a:rPr lang="en-US" dirty="0"/>
              <a:t>New chip development – samba nova, </a:t>
            </a:r>
            <a:r>
              <a:rPr lang="en-US" dirty="0" err="1"/>
              <a:t>cerebras</a:t>
            </a:r>
            <a:r>
              <a:rPr lang="en-US" dirty="0"/>
              <a:t>; </a:t>
            </a:r>
            <a:r>
              <a:rPr lang="en-US" dirty="0" err="1"/>
              <a:t>roviero</a:t>
            </a:r>
            <a:r>
              <a:rPr lang="en-US" dirty="0"/>
              <a:t>, </a:t>
            </a:r>
            <a:r>
              <a:rPr lang="en-US" dirty="0" err="1"/>
              <a:t>syntiant</a:t>
            </a:r>
            <a:r>
              <a:rPr lang="en-US" dirty="0"/>
              <a:t>, </a:t>
            </a:r>
            <a:r>
              <a:rPr lang="en-US" dirty="0" err="1"/>
              <a:t>xilinkx</a:t>
            </a:r>
            <a:r>
              <a:rPr lang="en-US" dirty="0"/>
              <a:t>; light matter</a:t>
            </a:r>
          </a:p>
        </p:txBody>
      </p:sp>
    </p:spTree>
    <p:extLst>
      <p:ext uri="{BB962C8B-B14F-4D97-AF65-F5344CB8AC3E}">
        <p14:creationId xmlns:p14="http://schemas.microsoft.com/office/powerpoint/2010/main" val="2829480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717018-A7D3-40F1-7A87-AC4BDB6BA9F8}"/>
              </a:ext>
            </a:extLst>
          </p:cNvPr>
          <p:cNvSpPr txBox="1"/>
          <p:nvPr/>
        </p:nvSpPr>
        <p:spPr>
          <a:xfrm>
            <a:off x="2181885" y="434566"/>
            <a:ext cx="8052333" cy="369332"/>
          </a:xfrm>
          <a:prstGeom prst="rect">
            <a:avLst/>
          </a:prstGeom>
          <a:noFill/>
        </p:spPr>
        <p:txBody>
          <a:bodyPr wrap="none" rtlCol="0">
            <a:spAutoFit/>
          </a:bodyPr>
          <a:lstStyle/>
          <a:p>
            <a:r>
              <a:rPr lang="en-US" dirty="0"/>
              <a:t>Another way to balance is to have specific chips for training and another inferencing</a:t>
            </a:r>
          </a:p>
        </p:txBody>
      </p:sp>
      <p:sp>
        <p:nvSpPr>
          <p:cNvPr id="3" name="TextBox 2">
            <a:extLst>
              <a:ext uri="{FF2B5EF4-FFF2-40B4-BE49-F238E27FC236}">
                <a16:creationId xmlns:a16="http://schemas.microsoft.com/office/drawing/2014/main" id="{5A5B063F-910E-F781-0FB4-B199448F0880}"/>
              </a:ext>
            </a:extLst>
          </p:cNvPr>
          <p:cNvSpPr txBox="1"/>
          <p:nvPr/>
        </p:nvSpPr>
        <p:spPr>
          <a:xfrm>
            <a:off x="2390115" y="1901228"/>
            <a:ext cx="1107483" cy="369332"/>
          </a:xfrm>
          <a:prstGeom prst="rect">
            <a:avLst/>
          </a:prstGeom>
          <a:noFill/>
        </p:spPr>
        <p:txBody>
          <a:bodyPr wrap="none" rtlCol="0">
            <a:spAutoFit/>
          </a:bodyPr>
          <a:lstStyle/>
          <a:p>
            <a:r>
              <a:rPr lang="en-US" dirty="0" err="1"/>
              <a:t>Groq</a:t>
            </a:r>
            <a:r>
              <a:rPr lang="en-US" dirty="0"/>
              <a:t> logo</a:t>
            </a:r>
          </a:p>
        </p:txBody>
      </p:sp>
    </p:spTree>
    <p:extLst>
      <p:ext uri="{BB962C8B-B14F-4D97-AF65-F5344CB8AC3E}">
        <p14:creationId xmlns:p14="http://schemas.microsoft.com/office/powerpoint/2010/main" val="198971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E2FC1E-FD29-CAC1-616C-E22A59BFA335}"/>
              </a:ext>
            </a:extLst>
          </p:cNvPr>
          <p:cNvSpPr txBox="1"/>
          <p:nvPr/>
        </p:nvSpPr>
        <p:spPr>
          <a:xfrm>
            <a:off x="1566250" y="588475"/>
            <a:ext cx="8827128" cy="2308324"/>
          </a:xfrm>
          <a:prstGeom prst="rect">
            <a:avLst/>
          </a:prstGeom>
          <a:noFill/>
        </p:spPr>
        <p:txBody>
          <a:bodyPr wrap="square" rtlCol="0">
            <a:spAutoFit/>
          </a:bodyPr>
          <a:lstStyle/>
          <a:p>
            <a:r>
              <a:rPr lang="en-US" dirty="0"/>
              <a:t>Takeaways</a:t>
            </a:r>
          </a:p>
          <a:p>
            <a:r>
              <a:rPr lang="en-US"/>
              <a:t>Chip </a:t>
            </a:r>
            <a:r>
              <a:rPr lang="en-US" dirty="0"/>
              <a:t>industry is concentrated throughout the stack</a:t>
            </a:r>
          </a:p>
          <a:p>
            <a:r>
              <a:rPr lang="en-US" dirty="0"/>
              <a:t>Supply will continue to be constrained; price of chips will not fall but price of model inference will as model differences shrink or as tasks don’t need ever-more complex/larger models</a:t>
            </a:r>
          </a:p>
          <a:p>
            <a:r>
              <a:rPr lang="en-US" dirty="0"/>
              <a:t>Inference chips can help break the concentration – new stack changes can change the economics of the industry to be on the lookout for it</a:t>
            </a:r>
          </a:p>
          <a:p>
            <a:r>
              <a:rPr lang="en-US" dirty="0"/>
              <a:t>Moore’s law – compute is getting faster &amp; cheaper VS concentration which may limit this</a:t>
            </a:r>
          </a:p>
        </p:txBody>
      </p:sp>
    </p:spTree>
    <p:extLst>
      <p:ext uri="{BB962C8B-B14F-4D97-AF65-F5344CB8AC3E}">
        <p14:creationId xmlns:p14="http://schemas.microsoft.com/office/powerpoint/2010/main" val="77013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86C901-7A1A-7022-EC0C-26E0EA5FE512}"/>
              </a:ext>
            </a:extLst>
          </p:cNvPr>
          <p:cNvSpPr txBox="1"/>
          <p:nvPr/>
        </p:nvSpPr>
        <p:spPr>
          <a:xfrm>
            <a:off x="1045029" y="1545772"/>
            <a:ext cx="4383701" cy="646331"/>
          </a:xfrm>
          <a:prstGeom prst="rect">
            <a:avLst/>
          </a:prstGeom>
          <a:noFill/>
        </p:spPr>
        <p:txBody>
          <a:bodyPr wrap="none" rtlCol="0">
            <a:spAutoFit/>
          </a:bodyPr>
          <a:lstStyle/>
          <a:p>
            <a:r>
              <a:rPr lang="en-US" dirty="0"/>
              <a:t>X is a bunch of inputs ---pics of dogs and cats</a:t>
            </a:r>
          </a:p>
          <a:p>
            <a:r>
              <a:rPr lang="en-US" dirty="0"/>
              <a:t>Y is the label cat or dog for each one</a:t>
            </a:r>
          </a:p>
        </p:txBody>
      </p:sp>
      <p:sp>
        <p:nvSpPr>
          <p:cNvPr id="4" name="TextBox 3">
            <a:extLst>
              <a:ext uri="{FF2B5EF4-FFF2-40B4-BE49-F238E27FC236}">
                <a16:creationId xmlns:a16="http://schemas.microsoft.com/office/drawing/2014/main" id="{2CA66AED-0CFB-50D2-95EE-5C745B6BA61E}"/>
              </a:ext>
            </a:extLst>
          </p:cNvPr>
          <p:cNvSpPr txBox="1"/>
          <p:nvPr/>
        </p:nvSpPr>
        <p:spPr>
          <a:xfrm>
            <a:off x="334787" y="5335084"/>
            <a:ext cx="6453433" cy="1200329"/>
          </a:xfrm>
          <a:prstGeom prst="rect">
            <a:avLst/>
          </a:prstGeom>
          <a:noFill/>
        </p:spPr>
        <p:txBody>
          <a:bodyPr wrap="none" rtlCol="0">
            <a:spAutoFit/>
          </a:bodyPr>
          <a:lstStyle/>
          <a:p>
            <a:r>
              <a:rPr lang="en-US" dirty="0"/>
              <a:t>Training data can take many forms</a:t>
            </a:r>
          </a:p>
          <a:p>
            <a:r>
              <a:rPr lang="en-US" dirty="0"/>
              <a:t>Prediction context  - image recognition – labeled photos of animals</a:t>
            </a:r>
          </a:p>
          <a:p>
            <a:r>
              <a:rPr lang="en-US" dirty="0"/>
              <a:t>Translation – English to French; French to German documents</a:t>
            </a:r>
          </a:p>
          <a:p>
            <a:r>
              <a:rPr lang="en-US" dirty="0"/>
              <a:t>Customer propensities – customer attributes and customer actions</a:t>
            </a:r>
          </a:p>
        </p:txBody>
      </p:sp>
      <p:sp>
        <p:nvSpPr>
          <p:cNvPr id="5" name="TextBox 4">
            <a:extLst>
              <a:ext uri="{FF2B5EF4-FFF2-40B4-BE49-F238E27FC236}">
                <a16:creationId xmlns:a16="http://schemas.microsoft.com/office/drawing/2014/main" id="{D765A27A-349C-14B2-BE0E-ECB7FA11CDCE}"/>
              </a:ext>
            </a:extLst>
          </p:cNvPr>
          <p:cNvSpPr txBox="1"/>
          <p:nvPr/>
        </p:nvSpPr>
        <p:spPr>
          <a:xfrm>
            <a:off x="334787" y="243560"/>
            <a:ext cx="2807885" cy="369332"/>
          </a:xfrm>
          <a:prstGeom prst="rect">
            <a:avLst/>
          </a:prstGeom>
          <a:noFill/>
        </p:spPr>
        <p:txBody>
          <a:bodyPr wrap="none" rtlCol="0">
            <a:spAutoFit/>
          </a:bodyPr>
          <a:lstStyle/>
          <a:p>
            <a:r>
              <a:rPr lang="en-US" dirty="0"/>
              <a:t>Training a supervised model</a:t>
            </a:r>
          </a:p>
        </p:txBody>
      </p:sp>
      <p:sp>
        <p:nvSpPr>
          <p:cNvPr id="8" name="Triangle 7">
            <a:extLst>
              <a:ext uri="{FF2B5EF4-FFF2-40B4-BE49-F238E27FC236}">
                <a16:creationId xmlns:a16="http://schemas.microsoft.com/office/drawing/2014/main" id="{B09110C7-C7E1-B95B-B302-E5561DCFA507}"/>
              </a:ext>
            </a:extLst>
          </p:cNvPr>
          <p:cNvSpPr/>
          <p:nvPr/>
        </p:nvSpPr>
        <p:spPr>
          <a:xfrm rot="5400000">
            <a:off x="5484074" y="1545772"/>
            <a:ext cx="1026544" cy="6463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28FD1C-6A88-A2D8-AAC3-0E3F81840EA3}"/>
              </a:ext>
            </a:extLst>
          </p:cNvPr>
          <p:cNvSpPr/>
          <p:nvPr/>
        </p:nvSpPr>
        <p:spPr>
          <a:xfrm>
            <a:off x="7021902" y="1684271"/>
            <a:ext cx="2424023"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Object icon</a:t>
            </a:r>
          </a:p>
        </p:txBody>
      </p:sp>
    </p:spTree>
    <p:extLst>
      <p:ext uri="{BB962C8B-B14F-4D97-AF65-F5344CB8AC3E}">
        <p14:creationId xmlns:p14="http://schemas.microsoft.com/office/powerpoint/2010/main" val="101494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1668F-23DF-1B78-4DA0-97071B38FAD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9A2D206-BDB6-2436-5AA1-4F3095592AE3}"/>
              </a:ext>
            </a:extLst>
          </p:cNvPr>
          <p:cNvSpPr txBox="1"/>
          <p:nvPr/>
        </p:nvSpPr>
        <p:spPr>
          <a:xfrm>
            <a:off x="505412" y="1647586"/>
            <a:ext cx="2154757" cy="369332"/>
          </a:xfrm>
          <a:prstGeom prst="rect">
            <a:avLst/>
          </a:prstGeom>
          <a:noFill/>
        </p:spPr>
        <p:txBody>
          <a:bodyPr wrap="none" rtlCol="0">
            <a:spAutoFit/>
          </a:bodyPr>
          <a:lstStyle/>
          <a:p>
            <a:r>
              <a:rPr lang="en-US" u="sng" dirty="0"/>
              <a:t>Supervised Inference</a:t>
            </a:r>
          </a:p>
        </p:txBody>
      </p:sp>
      <p:sp>
        <p:nvSpPr>
          <p:cNvPr id="6" name="TextBox 5">
            <a:extLst>
              <a:ext uri="{FF2B5EF4-FFF2-40B4-BE49-F238E27FC236}">
                <a16:creationId xmlns:a16="http://schemas.microsoft.com/office/drawing/2014/main" id="{30AE9C6B-5FBE-1180-93B8-AB293AA816E0}"/>
              </a:ext>
            </a:extLst>
          </p:cNvPr>
          <p:cNvSpPr txBox="1"/>
          <p:nvPr/>
        </p:nvSpPr>
        <p:spPr>
          <a:xfrm>
            <a:off x="505413" y="1985435"/>
            <a:ext cx="4168202" cy="646331"/>
          </a:xfrm>
          <a:prstGeom prst="rect">
            <a:avLst/>
          </a:prstGeom>
          <a:noFill/>
        </p:spPr>
        <p:txBody>
          <a:bodyPr wrap="square" rtlCol="0">
            <a:spAutoFit/>
          </a:bodyPr>
          <a:lstStyle/>
          <a:p>
            <a:r>
              <a:rPr lang="en-US" dirty="0"/>
              <a:t>New dog picture comes along the model object is applied </a:t>
            </a:r>
          </a:p>
        </p:txBody>
      </p:sp>
      <p:sp>
        <p:nvSpPr>
          <p:cNvPr id="7" name="TextBox 6">
            <a:extLst>
              <a:ext uri="{FF2B5EF4-FFF2-40B4-BE49-F238E27FC236}">
                <a16:creationId xmlns:a16="http://schemas.microsoft.com/office/drawing/2014/main" id="{B686D8C2-5DE1-A33A-6D46-83199284F617}"/>
              </a:ext>
            </a:extLst>
          </p:cNvPr>
          <p:cNvSpPr txBox="1"/>
          <p:nvPr/>
        </p:nvSpPr>
        <p:spPr>
          <a:xfrm>
            <a:off x="7658354" y="1846935"/>
            <a:ext cx="3427562" cy="646331"/>
          </a:xfrm>
          <a:prstGeom prst="rect">
            <a:avLst/>
          </a:prstGeom>
          <a:noFill/>
        </p:spPr>
        <p:txBody>
          <a:bodyPr wrap="square" rtlCol="0">
            <a:spAutoFit/>
          </a:bodyPr>
          <a:lstStyle/>
          <a:p>
            <a:r>
              <a:rPr lang="en-US" dirty="0"/>
              <a:t>Dog picture with a probability of “dog” label</a:t>
            </a:r>
          </a:p>
        </p:txBody>
      </p:sp>
      <p:sp>
        <p:nvSpPr>
          <p:cNvPr id="8" name="Rectangle 7">
            <a:extLst>
              <a:ext uri="{FF2B5EF4-FFF2-40B4-BE49-F238E27FC236}">
                <a16:creationId xmlns:a16="http://schemas.microsoft.com/office/drawing/2014/main" id="{E099D328-CF08-FDA7-CBD5-22AE51D67E1F}"/>
              </a:ext>
            </a:extLst>
          </p:cNvPr>
          <p:cNvSpPr/>
          <p:nvPr/>
        </p:nvSpPr>
        <p:spPr>
          <a:xfrm>
            <a:off x="5159409" y="1992012"/>
            <a:ext cx="1851964"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 Object icon</a:t>
            </a:r>
          </a:p>
        </p:txBody>
      </p:sp>
      <p:sp>
        <p:nvSpPr>
          <p:cNvPr id="9" name="Triangle 8">
            <a:extLst>
              <a:ext uri="{FF2B5EF4-FFF2-40B4-BE49-F238E27FC236}">
                <a16:creationId xmlns:a16="http://schemas.microsoft.com/office/drawing/2014/main" id="{8881DE1E-2AF1-5882-F330-045A7CEE35D1}"/>
              </a:ext>
            </a:extLst>
          </p:cNvPr>
          <p:cNvSpPr/>
          <p:nvPr/>
        </p:nvSpPr>
        <p:spPr>
          <a:xfrm rot="5400000">
            <a:off x="4638249" y="2114770"/>
            <a:ext cx="251726" cy="1524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62D9E211-4967-BFB7-4215-CD773DB8AD3A}"/>
              </a:ext>
            </a:extLst>
          </p:cNvPr>
          <p:cNvSpPr/>
          <p:nvPr/>
        </p:nvSpPr>
        <p:spPr>
          <a:xfrm rot="5400000">
            <a:off x="7204607" y="2093900"/>
            <a:ext cx="251726" cy="1524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962CB10-F6E7-56BA-584A-2FD28F01960A}"/>
              </a:ext>
            </a:extLst>
          </p:cNvPr>
          <p:cNvSpPr txBox="1"/>
          <p:nvPr/>
        </p:nvSpPr>
        <p:spPr>
          <a:xfrm>
            <a:off x="334787" y="5301852"/>
            <a:ext cx="9649245" cy="1200329"/>
          </a:xfrm>
          <a:prstGeom prst="rect">
            <a:avLst/>
          </a:prstGeom>
          <a:noFill/>
        </p:spPr>
        <p:txBody>
          <a:bodyPr wrap="none" rtlCol="0">
            <a:spAutoFit/>
          </a:bodyPr>
          <a:lstStyle/>
          <a:p>
            <a:r>
              <a:rPr lang="en-US" dirty="0"/>
              <a:t>Along comes new…</a:t>
            </a:r>
          </a:p>
          <a:p>
            <a:r>
              <a:rPr lang="en-US" dirty="0"/>
              <a:t>Prediction context  - image recognition – new photo of a furry pet animal…betas applied therefore ??</a:t>
            </a:r>
          </a:p>
          <a:p>
            <a:r>
              <a:rPr lang="en-US" dirty="0"/>
              <a:t>Translation – new English document/sentence…betas applied therefore ??</a:t>
            </a:r>
          </a:p>
          <a:p>
            <a:r>
              <a:rPr lang="en-US" dirty="0"/>
              <a:t>Customer propensities – new custom record…betas applied therefore ??</a:t>
            </a:r>
          </a:p>
        </p:txBody>
      </p:sp>
      <p:sp>
        <p:nvSpPr>
          <p:cNvPr id="12" name="TextBox 11">
            <a:extLst>
              <a:ext uri="{FF2B5EF4-FFF2-40B4-BE49-F238E27FC236}">
                <a16:creationId xmlns:a16="http://schemas.microsoft.com/office/drawing/2014/main" id="{C2F8C7C6-A08B-7A29-A304-DADD19D35849}"/>
              </a:ext>
            </a:extLst>
          </p:cNvPr>
          <p:cNvSpPr txBox="1"/>
          <p:nvPr/>
        </p:nvSpPr>
        <p:spPr>
          <a:xfrm>
            <a:off x="334787" y="243560"/>
            <a:ext cx="3479542" cy="369332"/>
          </a:xfrm>
          <a:prstGeom prst="rect">
            <a:avLst/>
          </a:prstGeom>
          <a:noFill/>
        </p:spPr>
        <p:txBody>
          <a:bodyPr wrap="none" rtlCol="0">
            <a:spAutoFit/>
          </a:bodyPr>
          <a:lstStyle/>
          <a:p>
            <a:r>
              <a:rPr lang="en-US" dirty="0"/>
              <a:t>Predicting with a supervised model</a:t>
            </a:r>
          </a:p>
        </p:txBody>
      </p:sp>
    </p:spTree>
    <p:extLst>
      <p:ext uri="{BB962C8B-B14F-4D97-AF65-F5344CB8AC3E}">
        <p14:creationId xmlns:p14="http://schemas.microsoft.com/office/powerpoint/2010/main" val="417066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CE1F3-A3A2-B24C-8C28-9FEEA6D843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D49854-C758-F898-0984-2DE600DDB654}"/>
              </a:ext>
            </a:extLst>
          </p:cNvPr>
          <p:cNvSpPr txBox="1"/>
          <p:nvPr/>
        </p:nvSpPr>
        <p:spPr>
          <a:xfrm>
            <a:off x="258382" y="280358"/>
            <a:ext cx="4543680" cy="369332"/>
          </a:xfrm>
          <a:prstGeom prst="rect">
            <a:avLst/>
          </a:prstGeom>
          <a:noFill/>
        </p:spPr>
        <p:txBody>
          <a:bodyPr wrap="none" rtlCol="0">
            <a:spAutoFit/>
          </a:bodyPr>
          <a:lstStyle/>
          <a:p>
            <a:r>
              <a:rPr lang="en-US" dirty="0"/>
              <a:t>Unsupervised training has no labels, only data.</a:t>
            </a:r>
          </a:p>
        </p:txBody>
      </p:sp>
      <p:sp>
        <p:nvSpPr>
          <p:cNvPr id="3" name="TextBox 2">
            <a:extLst>
              <a:ext uri="{FF2B5EF4-FFF2-40B4-BE49-F238E27FC236}">
                <a16:creationId xmlns:a16="http://schemas.microsoft.com/office/drawing/2014/main" id="{89B74294-34F4-374C-3FCC-D63FB9DE627D}"/>
              </a:ext>
            </a:extLst>
          </p:cNvPr>
          <p:cNvSpPr txBox="1"/>
          <p:nvPr/>
        </p:nvSpPr>
        <p:spPr>
          <a:xfrm>
            <a:off x="4191822" y="2720369"/>
            <a:ext cx="7307189" cy="646331"/>
          </a:xfrm>
          <a:prstGeom prst="rect">
            <a:avLst/>
          </a:prstGeom>
          <a:noFill/>
        </p:spPr>
        <p:txBody>
          <a:bodyPr wrap="square" rtlCol="0">
            <a:spAutoFit/>
          </a:bodyPr>
          <a:lstStyle/>
          <a:p>
            <a:r>
              <a:rPr lang="en-US" dirty="0"/>
              <a:t>Show a grouping among the photos of similar pictures but note that it doesn’t know the names of the animals</a:t>
            </a:r>
          </a:p>
        </p:txBody>
      </p:sp>
      <p:sp>
        <p:nvSpPr>
          <p:cNvPr id="4" name="TextBox 3">
            <a:extLst>
              <a:ext uri="{FF2B5EF4-FFF2-40B4-BE49-F238E27FC236}">
                <a16:creationId xmlns:a16="http://schemas.microsoft.com/office/drawing/2014/main" id="{C626768A-400C-1311-A3DE-1BD6391F96C6}"/>
              </a:ext>
            </a:extLst>
          </p:cNvPr>
          <p:cNvSpPr txBox="1"/>
          <p:nvPr/>
        </p:nvSpPr>
        <p:spPr>
          <a:xfrm>
            <a:off x="306110" y="2581870"/>
            <a:ext cx="2122714" cy="923330"/>
          </a:xfrm>
          <a:prstGeom prst="rect">
            <a:avLst/>
          </a:prstGeom>
          <a:noFill/>
        </p:spPr>
        <p:txBody>
          <a:bodyPr wrap="square" rtlCol="0">
            <a:spAutoFit/>
          </a:bodyPr>
          <a:lstStyle/>
          <a:p>
            <a:r>
              <a:rPr lang="en-US" dirty="0"/>
              <a:t>Dog pic, dog pic, dog pic, cat pic, dog pic, …</a:t>
            </a:r>
          </a:p>
        </p:txBody>
      </p:sp>
      <p:sp>
        <p:nvSpPr>
          <p:cNvPr id="5" name="TextBox 4">
            <a:extLst>
              <a:ext uri="{FF2B5EF4-FFF2-40B4-BE49-F238E27FC236}">
                <a16:creationId xmlns:a16="http://schemas.microsoft.com/office/drawing/2014/main" id="{1EC18C81-A4CF-6786-E47D-C1CFA6742020}"/>
              </a:ext>
            </a:extLst>
          </p:cNvPr>
          <p:cNvSpPr txBox="1"/>
          <p:nvPr/>
        </p:nvSpPr>
        <p:spPr>
          <a:xfrm>
            <a:off x="1009291" y="1379470"/>
            <a:ext cx="1633652" cy="369332"/>
          </a:xfrm>
          <a:prstGeom prst="rect">
            <a:avLst/>
          </a:prstGeom>
          <a:noFill/>
        </p:spPr>
        <p:txBody>
          <a:bodyPr wrap="none" rtlCol="0">
            <a:spAutoFit/>
          </a:bodyPr>
          <a:lstStyle/>
          <a:p>
            <a:r>
              <a:rPr lang="en-US" u="sng" dirty="0"/>
              <a:t>Unlabeled Data</a:t>
            </a:r>
          </a:p>
        </p:txBody>
      </p:sp>
      <p:sp>
        <p:nvSpPr>
          <p:cNvPr id="7" name="Rectangle 6">
            <a:extLst>
              <a:ext uri="{FF2B5EF4-FFF2-40B4-BE49-F238E27FC236}">
                <a16:creationId xmlns:a16="http://schemas.microsoft.com/office/drawing/2014/main" id="{0346D749-2762-2767-21BC-D886B3034795}"/>
              </a:ext>
            </a:extLst>
          </p:cNvPr>
          <p:cNvSpPr/>
          <p:nvPr/>
        </p:nvSpPr>
        <p:spPr>
          <a:xfrm>
            <a:off x="4994694" y="3709359"/>
            <a:ext cx="3804249" cy="4744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Unsupervised model with clusters inside</a:t>
            </a:r>
          </a:p>
        </p:txBody>
      </p:sp>
      <p:sp>
        <p:nvSpPr>
          <p:cNvPr id="8" name="Triangle 7">
            <a:extLst>
              <a:ext uri="{FF2B5EF4-FFF2-40B4-BE49-F238E27FC236}">
                <a16:creationId xmlns:a16="http://schemas.microsoft.com/office/drawing/2014/main" id="{542C1A96-A7FA-B96B-895F-971B4C8898A9}"/>
              </a:ext>
            </a:extLst>
          </p:cNvPr>
          <p:cNvSpPr/>
          <p:nvPr/>
        </p:nvSpPr>
        <p:spPr>
          <a:xfrm rot="5400000">
            <a:off x="2663236" y="2668763"/>
            <a:ext cx="1026544" cy="64633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36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E07EC-7382-4F23-A192-2F51CC939B4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A2AEFCB-D4B1-9C6A-23E4-C26CA1C6EB66}"/>
              </a:ext>
            </a:extLst>
          </p:cNvPr>
          <p:cNvSpPr txBox="1"/>
          <p:nvPr/>
        </p:nvSpPr>
        <p:spPr>
          <a:xfrm>
            <a:off x="505412" y="1647586"/>
            <a:ext cx="2408032" cy="369332"/>
          </a:xfrm>
          <a:prstGeom prst="rect">
            <a:avLst/>
          </a:prstGeom>
          <a:noFill/>
        </p:spPr>
        <p:txBody>
          <a:bodyPr wrap="none" rtlCol="0">
            <a:spAutoFit/>
          </a:bodyPr>
          <a:lstStyle/>
          <a:p>
            <a:r>
              <a:rPr lang="en-US" u="sng" dirty="0"/>
              <a:t>Unsupervised Inference</a:t>
            </a:r>
          </a:p>
        </p:txBody>
      </p:sp>
      <p:sp>
        <p:nvSpPr>
          <p:cNvPr id="6" name="TextBox 5">
            <a:extLst>
              <a:ext uri="{FF2B5EF4-FFF2-40B4-BE49-F238E27FC236}">
                <a16:creationId xmlns:a16="http://schemas.microsoft.com/office/drawing/2014/main" id="{45B625F1-54B5-BCC5-09DF-C0B414A2D9F1}"/>
              </a:ext>
            </a:extLst>
          </p:cNvPr>
          <p:cNvSpPr txBox="1"/>
          <p:nvPr/>
        </p:nvSpPr>
        <p:spPr>
          <a:xfrm>
            <a:off x="505413" y="1985435"/>
            <a:ext cx="4168202" cy="646331"/>
          </a:xfrm>
          <a:prstGeom prst="rect">
            <a:avLst/>
          </a:prstGeom>
          <a:noFill/>
        </p:spPr>
        <p:txBody>
          <a:bodyPr wrap="square" rtlCol="0">
            <a:spAutoFit/>
          </a:bodyPr>
          <a:lstStyle/>
          <a:p>
            <a:r>
              <a:rPr lang="en-US" dirty="0"/>
              <a:t>New dog picture comes along the model object is applied </a:t>
            </a:r>
          </a:p>
        </p:txBody>
      </p:sp>
      <p:sp>
        <p:nvSpPr>
          <p:cNvPr id="7" name="TextBox 6">
            <a:extLst>
              <a:ext uri="{FF2B5EF4-FFF2-40B4-BE49-F238E27FC236}">
                <a16:creationId xmlns:a16="http://schemas.microsoft.com/office/drawing/2014/main" id="{75196175-4AF2-8BF1-DF9F-18D70F0BCA36}"/>
              </a:ext>
            </a:extLst>
          </p:cNvPr>
          <p:cNvSpPr txBox="1"/>
          <p:nvPr/>
        </p:nvSpPr>
        <p:spPr>
          <a:xfrm>
            <a:off x="7658354" y="1846935"/>
            <a:ext cx="3427562" cy="923330"/>
          </a:xfrm>
          <a:prstGeom prst="rect">
            <a:avLst/>
          </a:prstGeom>
          <a:noFill/>
        </p:spPr>
        <p:txBody>
          <a:bodyPr wrap="square" rtlCol="0">
            <a:spAutoFit/>
          </a:bodyPr>
          <a:lstStyle/>
          <a:p>
            <a:r>
              <a:rPr lang="en-US" dirty="0"/>
              <a:t>Dog picture is assigned a cluster with no label called “dog” just a cluster number</a:t>
            </a:r>
          </a:p>
        </p:txBody>
      </p:sp>
      <p:sp>
        <p:nvSpPr>
          <p:cNvPr id="9" name="Triangle 8">
            <a:extLst>
              <a:ext uri="{FF2B5EF4-FFF2-40B4-BE49-F238E27FC236}">
                <a16:creationId xmlns:a16="http://schemas.microsoft.com/office/drawing/2014/main" id="{B10C52D0-C984-F03A-0C65-37A4E1F01CE6}"/>
              </a:ext>
            </a:extLst>
          </p:cNvPr>
          <p:cNvSpPr/>
          <p:nvPr/>
        </p:nvSpPr>
        <p:spPr>
          <a:xfrm rot="5400000">
            <a:off x="4638249" y="2114770"/>
            <a:ext cx="251726" cy="1524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B19148F0-74E7-5EDC-F4A3-22AAF3F2CEBE}"/>
              </a:ext>
            </a:extLst>
          </p:cNvPr>
          <p:cNvSpPr/>
          <p:nvPr/>
        </p:nvSpPr>
        <p:spPr>
          <a:xfrm rot="5400000">
            <a:off x="7204607" y="2093900"/>
            <a:ext cx="251726" cy="1524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9063011-8202-05D3-380B-F810C70492FC}"/>
              </a:ext>
            </a:extLst>
          </p:cNvPr>
          <p:cNvSpPr txBox="1"/>
          <p:nvPr/>
        </p:nvSpPr>
        <p:spPr>
          <a:xfrm>
            <a:off x="334787" y="5301852"/>
            <a:ext cx="9409884" cy="1200329"/>
          </a:xfrm>
          <a:prstGeom prst="rect">
            <a:avLst/>
          </a:prstGeom>
          <a:noFill/>
        </p:spPr>
        <p:txBody>
          <a:bodyPr wrap="none" rtlCol="0">
            <a:spAutoFit/>
          </a:bodyPr>
          <a:lstStyle/>
          <a:p>
            <a:r>
              <a:rPr lang="en-US" dirty="0"/>
              <a:t>Along comes new…</a:t>
            </a:r>
          </a:p>
          <a:p>
            <a:r>
              <a:rPr lang="en-US" dirty="0"/>
              <a:t>Image Grouping - image recognition – new photo of a furry pet animal…object applied therefore ??</a:t>
            </a:r>
          </a:p>
          <a:p>
            <a:r>
              <a:rPr lang="en-US" dirty="0"/>
              <a:t>Document Topics – new English document/sentence…object applied therefore ??</a:t>
            </a:r>
          </a:p>
          <a:p>
            <a:r>
              <a:rPr lang="en-US" dirty="0"/>
              <a:t>Customer Persona Grouping – new custom record…object applied therefore ??</a:t>
            </a:r>
          </a:p>
        </p:txBody>
      </p:sp>
      <p:sp>
        <p:nvSpPr>
          <p:cNvPr id="12" name="TextBox 11">
            <a:extLst>
              <a:ext uri="{FF2B5EF4-FFF2-40B4-BE49-F238E27FC236}">
                <a16:creationId xmlns:a16="http://schemas.microsoft.com/office/drawing/2014/main" id="{0AF627D1-A9AE-A7AB-92BA-63C741E8546B}"/>
              </a:ext>
            </a:extLst>
          </p:cNvPr>
          <p:cNvSpPr txBox="1"/>
          <p:nvPr/>
        </p:nvSpPr>
        <p:spPr>
          <a:xfrm>
            <a:off x="334787" y="243560"/>
            <a:ext cx="3723199" cy="369332"/>
          </a:xfrm>
          <a:prstGeom prst="rect">
            <a:avLst/>
          </a:prstGeom>
          <a:noFill/>
        </p:spPr>
        <p:txBody>
          <a:bodyPr wrap="none" rtlCol="0">
            <a:spAutoFit/>
          </a:bodyPr>
          <a:lstStyle/>
          <a:p>
            <a:r>
              <a:rPr lang="en-US" dirty="0"/>
              <a:t>Predicting with a unsupervised model</a:t>
            </a:r>
          </a:p>
        </p:txBody>
      </p:sp>
      <p:sp>
        <p:nvSpPr>
          <p:cNvPr id="2" name="Rectangle 1">
            <a:extLst>
              <a:ext uri="{FF2B5EF4-FFF2-40B4-BE49-F238E27FC236}">
                <a16:creationId xmlns:a16="http://schemas.microsoft.com/office/drawing/2014/main" id="{7844730F-96CD-E0A3-C3CA-71A63DBD110D}"/>
              </a:ext>
            </a:extLst>
          </p:cNvPr>
          <p:cNvSpPr/>
          <p:nvPr/>
        </p:nvSpPr>
        <p:spPr>
          <a:xfrm>
            <a:off x="5031917" y="1932873"/>
            <a:ext cx="1970669" cy="4744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Unsupervised model with clusters inside</a:t>
            </a:r>
          </a:p>
        </p:txBody>
      </p:sp>
    </p:spTree>
    <p:extLst>
      <p:ext uri="{BB962C8B-B14F-4D97-AF65-F5344CB8AC3E}">
        <p14:creationId xmlns:p14="http://schemas.microsoft.com/office/powerpoint/2010/main" val="882146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4352</Words>
  <Application>Microsoft Macintosh PowerPoint</Application>
  <PresentationFormat>Widescreen</PresentationFormat>
  <Paragraphs>386</Paragraphs>
  <Slides>53</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Calibri Light</vt:lpstr>
      <vt:lpstr>Google Sans</vt:lpstr>
      <vt:lpstr>Google Sans Text</vt:lpstr>
      <vt:lpstr>Inter</vt:lpstr>
      <vt:lpstr>Roboto</vt:lpstr>
      <vt:lpstr>Office Theme</vt:lpstr>
      <vt:lpstr>GenAI Industry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Ted Kwartler</dc:creator>
  <cp:lastModifiedBy>Ted Kwartler</cp:lastModifiedBy>
  <cp:revision>6</cp:revision>
  <dcterms:created xsi:type="dcterms:W3CDTF">2024-12-31T16:49:59Z</dcterms:created>
  <dcterms:modified xsi:type="dcterms:W3CDTF">2025-01-15T02:24:00Z</dcterms:modified>
</cp:coreProperties>
</file>